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319" r:id="rId3"/>
    <p:sldId id="276" r:id="rId4"/>
    <p:sldId id="258" r:id="rId5"/>
    <p:sldId id="277" r:id="rId6"/>
    <p:sldId id="278" r:id="rId7"/>
    <p:sldId id="333" r:id="rId8"/>
    <p:sldId id="280" r:id="rId9"/>
    <p:sldId id="334" r:id="rId10"/>
    <p:sldId id="27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Kullanıcısı" initials="WK" lastIdx="3" clrIdx="0">
    <p:extLst>
      <p:ext uri="{19B8F6BF-5375-455C-9EA6-DF929625EA0E}">
        <p15:presenceInfo xmlns:p15="http://schemas.microsoft.com/office/powerpoint/2012/main" userId="Windows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C3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1275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st.ODTUMD\AppData\Local\Microsoft\Windows\INetCache\Content.Outlook\VZ2MOUIK\&#252;yelik%20ba&#351;vuru%20grafi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st.ODTUMD\AppData\Local\Microsoft\Windows\INetCache\Content.Outlook\VZ2MOUIK\&#252;yelik%20ba&#351;vuru%20grafi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MEZUNİYET YILINA GÖRE YENİ ÜYE SAYILARI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xVal>
            <c:numRef>
              <c:f>'[üyelik başvuru grafik.xlsx]Sayfa1'!$C$2:$C$35</c:f>
              <c:numCache>
                <c:formatCode>General</c:formatCode>
                <c:ptCount val="34"/>
                <c:pt idx="0">
                  <c:v>1970</c:v>
                </c:pt>
                <c:pt idx="1">
                  <c:v>1974</c:v>
                </c:pt>
                <c:pt idx="2">
                  <c:v>1975</c:v>
                </c:pt>
                <c:pt idx="3">
                  <c:v>1976</c:v>
                </c:pt>
                <c:pt idx="4">
                  <c:v>1980</c:v>
                </c:pt>
                <c:pt idx="5">
                  <c:v>1982</c:v>
                </c:pt>
                <c:pt idx="6">
                  <c:v>1983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1997</c:v>
                </c:pt>
                <c:pt idx="17">
                  <c:v>1999</c:v>
                </c:pt>
                <c:pt idx="18">
                  <c:v>2000</c:v>
                </c:pt>
                <c:pt idx="19">
                  <c:v>2003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</c:numCache>
            </c:numRef>
          </c:xVal>
          <c:yVal>
            <c:numRef>
              <c:f>'[üyelik başvuru grafik.xlsx]Sayfa1'!$D$2:$D$35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3</c:v>
                </c:pt>
                <c:pt idx="32">
                  <c:v>4</c:v>
                </c:pt>
                <c:pt idx="33">
                  <c:v>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C06-481B-974A-E260DE51A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95005552"/>
        <c:axId val="-895004464"/>
      </c:scatterChart>
      <c:valAx>
        <c:axId val="-89500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5004464"/>
        <c:crosses val="autoZero"/>
        <c:crossBetween val="midCat"/>
      </c:valAx>
      <c:valAx>
        <c:axId val="-89500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50055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CİNSİYETE GÖRE YENİ ÜYE ORANI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B0-44FA-BE8E-C8C6A1F6A1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B0-44FA-BE8E-C8C6A1F6A10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3889BB5-EDF2-4EA7-B14C-A0631792C912}" type="VALUE">
                      <a:rPr lang="en-US"/>
                      <a:pPr/>
                      <a:t>[VALUE]</a:t>
                    </a:fld>
                    <a:r>
                      <a:rPr lang="en-US" baseline="0"/>
                      <a:t>
</a:t>
                    </a:r>
                    <a:fld id="{C0B50765-3004-4E8B-9BE8-E384912DFD7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B0-44FA-BE8E-C8C6A1F6A10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7336D92-5CA2-4859-A200-18D6DD4925D5}" type="VALUE">
                      <a:rPr lang="en-US"/>
                      <a:pPr/>
                      <a:t>[VALUE]</a:t>
                    </a:fld>
                    <a:r>
                      <a:rPr lang="en-US" baseline="0"/>
                      <a:t>
</a:t>
                    </a:r>
                    <a:fld id="{2DB0A240-5513-4CA4-99FC-22403BD173E3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B0-44FA-BE8E-C8C6A1F6A10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'[üyelik başvuru grafik.xlsx]Sayfa1'!$A$29:$A$30</c:f>
              <c:strCache>
                <c:ptCount val="2"/>
                <c:pt idx="0">
                  <c:v>Erkek </c:v>
                </c:pt>
                <c:pt idx="1">
                  <c:v>Kadın </c:v>
                </c:pt>
              </c:strCache>
            </c:strRef>
          </c:cat>
          <c:val>
            <c:numRef>
              <c:f>'[üyelik başvuru grafik.xlsx]Sayfa1'!$B$29:$B$30</c:f>
              <c:numCache>
                <c:formatCode>General</c:formatCode>
                <c:ptCount val="2"/>
                <c:pt idx="0">
                  <c:v>29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8B0-44FA-BE8E-C8C6A1F6A109}"/>
            </c:ext>
          </c:extLst>
        </c:ser>
        <c:ser>
          <c:idx val="2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8B0-44FA-BE8E-C8C6A1F6A1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8B0-44FA-BE8E-C8C6A1F6A10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'[üyelik başvuru grafik.xlsx]Sayfa1'!$A$29:$A$30</c:f>
              <c:strCache>
                <c:ptCount val="2"/>
                <c:pt idx="0">
                  <c:v>Erkek </c:v>
                </c:pt>
                <c:pt idx="1">
                  <c:v>Kadın </c:v>
                </c:pt>
              </c:strCache>
            </c:strRef>
          </c:cat>
          <c:val>
            <c:numRef>
              <c:f>'[üyelik başvuru grafik.xlsx]Sayfa1'!$B$29:$B$30</c:f>
              <c:numCache>
                <c:formatCode>General</c:formatCode>
                <c:ptCount val="2"/>
                <c:pt idx="0">
                  <c:v>29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8B0-44FA-BE8E-C8C6A1F6A109}"/>
            </c:ext>
          </c:extLst>
        </c:ser>
        <c:ser>
          <c:idx val="3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8B0-44FA-BE8E-C8C6A1F6A1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8B0-44FA-BE8E-C8C6A1F6A10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'[üyelik başvuru grafik.xlsx]Sayfa1'!$A$29:$A$30</c:f>
              <c:strCache>
                <c:ptCount val="2"/>
                <c:pt idx="0">
                  <c:v>Erkek </c:v>
                </c:pt>
                <c:pt idx="1">
                  <c:v>Kadın </c:v>
                </c:pt>
              </c:strCache>
            </c:strRef>
          </c:cat>
          <c:val>
            <c:numRef>
              <c:f>'[üyelik başvuru grafik.xlsx]Sayfa1'!$B$29:$B$30</c:f>
              <c:numCache>
                <c:formatCode>General</c:formatCode>
                <c:ptCount val="2"/>
                <c:pt idx="0">
                  <c:v>29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8B0-44FA-BE8E-C8C6A1F6A109}"/>
            </c:ext>
          </c:extLst>
        </c:ser>
        <c:ser>
          <c:idx val="4"/>
          <c:order val="3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8B0-44FA-BE8E-C8C6A1F6A1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8B0-44FA-BE8E-C8C6A1F6A10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'[üyelik başvuru grafik.xlsx]Sayfa1'!$A$29:$A$30</c:f>
              <c:strCache>
                <c:ptCount val="2"/>
                <c:pt idx="0">
                  <c:v>Erkek </c:v>
                </c:pt>
                <c:pt idx="1">
                  <c:v>Kadın </c:v>
                </c:pt>
              </c:strCache>
            </c:strRef>
          </c:cat>
          <c:val>
            <c:numRef>
              <c:f>'[üyelik başvuru grafik.xlsx]Sayfa1'!$B$29:$B$30</c:f>
              <c:numCache>
                <c:formatCode>General</c:formatCode>
                <c:ptCount val="2"/>
                <c:pt idx="0">
                  <c:v>29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8B0-44FA-BE8E-C8C6A1F6A109}"/>
            </c:ext>
          </c:extLst>
        </c:ser>
        <c:ser>
          <c:idx val="0"/>
          <c:order val="4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8B0-44FA-BE8E-C8C6A1F6A1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8B0-44FA-BE8E-C8C6A1F6A10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'[üyelik başvuru grafik.xlsx]Sayfa1'!$A$29:$A$30</c:f>
              <c:strCache>
                <c:ptCount val="2"/>
                <c:pt idx="0">
                  <c:v>Erkek </c:v>
                </c:pt>
                <c:pt idx="1">
                  <c:v>Kadın </c:v>
                </c:pt>
              </c:strCache>
            </c:strRef>
          </c:cat>
          <c:val>
            <c:numRef>
              <c:f>'[üyelik başvuru grafik.xlsx]Sayfa1'!$B$29:$B$30</c:f>
              <c:numCache>
                <c:formatCode>General</c:formatCode>
                <c:ptCount val="2"/>
                <c:pt idx="0">
                  <c:v>29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8B0-44FA-BE8E-C8C6A1F6A1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="1"/>
              <a:t>BÖLÜMLERİNE</a:t>
            </a:r>
            <a:r>
              <a:rPr lang="tr-TR" b="1" baseline="0"/>
              <a:t> GÖRE YENİ ÜYE SAYILARI</a:t>
            </a:r>
            <a:endParaRPr lang="tr-TR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'[üyelik başvuru grafik.xlsx]Sayfa1'!$B$1:$B$26</c:f>
              <c:strCache>
                <c:ptCount val="26"/>
                <c:pt idx="0">
                  <c:v>Beden Eğitimi ve Spor Bölümü (PES) </c:v>
                </c:pt>
                <c:pt idx="1">
                  <c:v>Biyoloji Bölümü (BIO) </c:v>
                </c:pt>
                <c:pt idx="2">
                  <c:v>Elektrik ve Elektronik Mühendisliği Bölümü (EE) </c:v>
                </c:pt>
                <c:pt idx="3">
                  <c:v>Endüstri Mühendisliği Bölümü (IE) </c:v>
                </c:pt>
                <c:pt idx="4">
                  <c:v>Enformatik Enstitüsü (EEM) </c:v>
                </c:pt>
                <c:pt idx="5">
                  <c:v>Fen Bilimleri Enstitüsü (FBME) </c:v>
                </c:pt>
                <c:pt idx="6">
                  <c:v>Fizik Bölümü (PHYS) </c:v>
                </c:pt>
                <c:pt idx="7">
                  <c:v>Havacılık ve Uzay Mühendisliği Bölümü (AEE) </c:v>
                </c:pt>
                <c:pt idx="8">
                  <c:v>İktisat Bölümü (ECON) </c:v>
                </c:pt>
                <c:pt idx="9">
                  <c:v>İnşaat Mühendisliği Bölümü (CE) </c:v>
                </c:pt>
                <c:pt idx="10">
                  <c:v>İstatistik Bölümü (STAT) </c:v>
                </c:pt>
                <c:pt idx="11">
                  <c:v>İşletme Bölümü (BA) </c:v>
                </c:pt>
                <c:pt idx="12">
                  <c:v>Jeoloji Mühendisliği Bölümü (GEOE) </c:v>
                </c:pt>
                <c:pt idx="13">
                  <c:v>Kimya Mühendisliği Bölümü (CHE) </c:v>
                </c:pt>
                <c:pt idx="14">
                  <c:v>Maden Mühendisliği Bölümü (MINE) </c:v>
                </c:pt>
                <c:pt idx="15">
                  <c:v>Makina Mühendisliği Bölümü (ME) </c:v>
                </c:pt>
                <c:pt idx="16">
                  <c:v>Matematik Bölümü (MATH) </c:v>
                </c:pt>
                <c:pt idx="17">
                  <c:v>Metalurji ve Malzeme Mühendisliği Bölümü (METE) </c:v>
                </c:pt>
                <c:pt idx="18">
                  <c:v>Mimarlık Bölümü (ARCH) </c:v>
                </c:pt>
                <c:pt idx="19">
                  <c:v>Moleküler Biyoloji ve Genetik Bölümü (GENE) </c:v>
                </c:pt>
                <c:pt idx="20">
                  <c:v>Psikoloji Bölümü (PSY) </c:v>
                </c:pt>
                <c:pt idx="21">
                  <c:v>Siyaset Bilimi ve Kamu Yönetimi Bölümü (PADM) </c:v>
                </c:pt>
                <c:pt idx="22">
                  <c:v>Sosyoloji Bölümü (SOC) </c:v>
                </c:pt>
                <c:pt idx="23">
                  <c:v>Tarih Bölümü (HIST) </c:v>
                </c:pt>
                <c:pt idx="24">
                  <c:v>Uluslararası İlişkiler Bölümü (IR) </c:v>
                </c:pt>
                <c:pt idx="25">
                  <c:v>Yabancı Diller Eğitimi Bölümü (FLE) </c:v>
                </c:pt>
              </c:strCache>
            </c:strRef>
          </c:cat>
          <c:val>
            <c:numRef>
              <c:f>'[üyelik başvuru grafik.xlsx]Sayfa1'!$C$1:$C$26</c:f>
              <c:numCache>
                <c:formatCode>General</c:formatCode>
                <c:ptCount val="2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4</c:v>
                </c:pt>
                <c:pt idx="22">
                  <c:v>4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8C-470D-9EFE-02412D55B3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95172784"/>
        <c:axId val="-895170608"/>
        <c:axId val="0"/>
      </c:bar3DChart>
      <c:catAx>
        <c:axId val="-8951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5170608"/>
        <c:crosses val="autoZero"/>
        <c:auto val="1"/>
        <c:lblAlgn val="ctr"/>
        <c:lblOffset val="100"/>
        <c:noMultiLvlLbl val="0"/>
      </c:catAx>
      <c:valAx>
        <c:axId val="-89517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5172784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A8C40-820F-44CB-8424-E727A6BD8E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D6123E-3FC6-49B4-BFC4-0B737EF110E9}" type="pres">
      <dgm:prSet presAssocID="{E29A8C40-820F-44CB-8424-E727A6BD8E9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D970E93-C7BC-4C84-B75A-65C7CE8A38C7}" type="presOf" srcId="{E29A8C40-820F-44CB-8424-E727A6BD8E9B}" destId="{DFD6123E-3FC6-49B4-BFC4-0B737EF110E9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DCECA-9992-4B14-B1FE-6DE806BBBB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282E4505-D221-4736-9109-6A9FD6A41E5A}">
      <dgm:prSet/>
      <dgm:spPr/>
      <dgm:t>
        <a:bodyPr/>
        <a:lstStyle/>
        <a:p>
          <a:r>
            <a:rPr lang="tr-TR"/>
            <a:t>Vişnelik Kulüp Kart uygulaması için ilgili formlar oluşturulmuştur. Vişnelik Kulüp Kart uygulamasına geçebilmek için teknik alt yapı hazırlıkları sürmektedir. 4 kişiye üyelerimizin referansları ile Vişnelik Kulüp Kart verilmiş tesis imkanlarından 500,00 TL karşılığı %10 indirim alma imkanı tanınmıştır. Ocak ayından itibaren kullanıcı sayısının artması hedeflenmektedir. </a:t>
          </a:r>
        </a:p>
      </dgm:t>
    </dgm:pt>
    <dgm:pt modelId="{69842C79-12A3-4E6B-8C7D-B2CC8F8FFC04}" type="parTrans" cxnId="{C5EB77AB-FE6D-4990-9476-C9F256C78841}">
      <dgm:prSet/>
      <dgm:spPr/>
      <dgm:t>
        <a:bodyPr/>
        <a:lstStyle/>
        <a:p>
          <a:endParaRPr lang="tr-TR"/>
        </a:p>
      </dgm:t>
    </dgm:pt>
    <dgm:pt modelId="{6C0AC632-8341-4B15-8902-04093C1D8BAF}" type="sibTrans" cxnId="{C5EB77AB-FE6D-4990-9476-C9F256C78841}">
      <dgm:prSet/>
      <dgm:spPr/>
      <dgm:t>
        <a:bodyPr/>
        <a:lstStyle/>
        <a:p>
          <a:endParaRPr lang="tr-TR"/>
        </a:p>
      </dgm:t>
    </dgm:pt>
    <dgm:pt modelId="{BE3E1488-D17D-4F0E-A01B-8183FEF8D308}">
      <dgm:prSet/>
      <dgm:spPr/>
      <dgm:t>
        <a:bodyPr/>
        <a:lstStyle/>
        <a:p>
          <a:r>
            <a:rPr lang="tr-TR"/>
            <a:t>Vişnelik Kulüp Kart uygulamasının bir diğer uzantısı olarak ODTÜ öğrencilerinin de tesisten indirimli yararlanabilmeleri için Vişnelik Öğrenci Kart uygulaması için gerekli çalışmalar yürütülecek ve Ocak 2019’dan itibaren öğrencilerimizin %20 indirim alarak tesisten ve dernek imkanlarından yararlanabilmeleri sağlanacaktır.</a:t>
          </a:r>
        </a:p>
      </dgm:t>
    </dgm:pt>
    <dgm:pt modelId="{790699DE-3FAA-4786-9D01-43D38A9BC5A1}" type="parTrans" cxnId="{6A3B1E34-05B1-4B3E-970C-2E29C6B1E7AB}">
      <dgm:prSet/>
      <dgm:spPr/>
      <dgm:t>
        <a:bodyPr/>
        <a:lstStyle/>
        <a:p>
          <a:endParaRPr lang="tr-TR"/>
        </a:p>
      </dgm:t>
    </dgm:pt>
    <dgm:pt modelId="{1ABCC85E-810D-4214-8ABE-7FACD500C8B1}" type="sibTrans" cxnId="{6A3B1E34-05B1-4B3E-970C-2E29C6B1E7AB}">
      <dgm:prSet/>
      <dgm:spPr/>
      <dgm:t>
        <a:bodyPr/>
        <a:lstStyle/>
        <a:p>
          <a:endParaRPr lang="tr-TR"/>
        </a:p>
      </dgm:t>
    </dgm:pt>
    <dgm:pt modelId="{B27E1E01-270D-4334-B2B2-8E8715F16C48}">
      <dgm:prSet/>
      <dgm:spPr/>
      <dgm:t>
        <a:bodyPr/>
        <a:lstStyle/>
        <a:p>
          <a:endParaRPr lang="tr-TR"/>
        </a:p>
      </dgm:t>
    </dgm:pt>
    <dgm:pt modelId="{020746EE-8BC1-4A73-A72A-834A9F566F23}" type="parTrans" cxnId="{92B314D6-3353-40D9-9F4F-EA3C4CBE9653}">
      <dgm:prSet/>
      <dgm:spPr/>
      <dgm:t>
        <a:bodyPr/>
        <a:lstStyle/>
        <a:p>
          <a:endParaRPr lang="tr-TR"/>
        </a:p>
      </dgm:t>
    </dgm:pt>
    <dgm:pt modelId="{8CA14501-608C-4FDF-94E1-3C8EBBCAE3F9}" type="sibTrans" cxnId="{92B314D6-3353-40D9-9F4F-EA3C4CBE9653}">
      <dgm:prSet/>
      <dgm:spPr/>
      <dgm:t>
        <a:bodyPr/>
        <a:lstStyle/>
        <a:p>
          <a:endParaRPr lang="tr-TR"/>
        </a:p>
      </dgm:t>
    </dgm:pt>
    <dgm:pt modelId="{7EC293BA-0FE8-493C-93A8-4F37379FF397}" type="pres">
      <dgm:prSet presAssocID="{66BDCECA-9992-4B14-B1FE-6DE806BBBB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8CF51D-031A-4670-8D9C-33AE95E632DA}" type="pres">
      <dgm:prSet presAssocID="{282E4505-D221-4736-9109-6A9FD6A41E5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92A91-1BF9-40FF-8F2C-F17235A05C24}" type="pres">
      <dgm:prSet presAssocID="{6C0AC632-8341-4B15-8902-04093C1D8BAF}" presName="spacer" presStyleCnt="0"/>
      <dgm:spPr/>
    </dgm:pt>
    <dgm:pt modelId="{0EC9FB76-A996-4AF2-B6E6-6F9B2AE1D072}" type="pres">
      <dgm:prSet presAssocID="{BE3E1488-D17D-4F0E-A01B-8183FEF8D3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9B154-EEF2-4DFD-8713-C009273C27B9}" type="pres">
      <dgm:prSet presAssocID="{BE3E1488-D17D-4F0E-A01B-8183FEF8D3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9C73E-5C38-47A7-9320-9FA6B656C2EB}" type="presOf" srcId="{BE3E1488-D17D-4F0E-A01B-8183FEF8D308}" destId="{0EC9FB76-A996-4AF2-B6E6-6F9B2AE1D072}" srcOrd="0" destOrd="0" presId="urn:microsoft.com/office/officeart/2005/8/layout/vList2"/>
    <dgm:cxn modelId="{92B314D6-3353-40D9-9F4F-EA3C4CBE9653}" srcId="{BE3E1488-D17D-4F0E-A01B-8183FEF8D308}" destId="{B27E1E01-270D-4334-B2B2-8E8715F16C48}" srcOrd="0" destOrd="0" parTransId="{020746EE-8BC1-4A73-A72A-834A9F566F23}" sibTransId="{8CA14501-608C-4FDF-94E1-3C8EBBCAE3F9}"/>
    <dgm:cxn modelId="{F4687F79-142A-466E-A342-B8E5B847812C}" type="presOf" srcId="{B27E1E01-270D-4334-B2B2-8E8715F16C48}" destId="{3DF9B154-EEF2-4DFD-8713-C009273C27B9}" srcOrd="0" destOrd="0" presId="urn:microsoft.com/office/officeart/2005/8/layout/vList2"/>
    <dgm:cxn modelId="{6A3B1E34-05B1-4B3E-970C-2E29C6B1E7AB}" srcId="{66BDCECA-9992-4B14-B1FE-6DE806BBBB9D}" destId="{BE3E1488-D17D-4F0E-A01B-8183FEF8D308}" srcOrd="1" destOrd="0" parTransId="{790699DE-3FAA-4786-9D01-43D38A9BC5A1}" sibTransId="{1ABCC85E-810D-4214-8ABE-7FACD500C8B1}"/>
    <dgm:cxn modelId="{C0D5FD61-E61D-46F1-8267-34A68FD59E7E}" type="presOf" srcId="{282E4505-D221-4736-9109-6A9FD6A41E5A}" destId="{158CF51D-031A-4670-8D9C-33AE95E632DA}" srcOrd="0" destOrd="0" presId="urn:microsoft.com/office/officeart/2005/8/layout/vList2"/>
    <dgm:cxn modelId="{C5EB77AB-FE6D-4990-9476-C9F256C78841}" srcId="{66BDCECA-9992-4B14-B1FE-6DE806BBBB9D}" destId="{282E4505-D221-4736-9109-6A9FD6A41E5A}" srcOrd="0" destOrd="0" parTransId="{69842C79-12A3-4E6B-8C7D-B2CC8F8FFC04}" sibTransId="{6C0AC632-8341-4B15-8902-04093C1D8BAF}"/>
    <dgm:cxn modelId="{D8A9EA77-2224-4E5C-BF90-3F02A38D7A17}" type="presOf" srcId="{66BDCECA-9992-4B14-B1FE-6DE806BBBB9D}" destId="{7EC293BA-0FE8-493C-93A8-4F37379FF397}" srcOrd="0" destOrd="0" presId="urn:microsoft.com/office/officeart/2005/8/layout/vList2"/>
    <dgm:cxn modelId="{8C45F2A7-2B95-4481-B356-3464FE55EDF4}" type="presParOf" srcId="{7EC293BA-0FE8-493C-93A8-4F37379FF397}" destId="{158CF51D-031A-4670-8D9C-33AE95E632DA}" srcOrd="0" destOrd="0" presId="urn:microsoft.com/office/officeart/2005/8/layout/vList2"/>
    <dgm:cxn modelId="{E70EAD1E-863C-44F6-B504-1390F10D980F}" type="presParOf" srcId="{7EC293BA-0FE8-493C-93A8-4F37379FF397}" destId="{92992A91-1BF9-40FF-8F2C-F17235A05C24}" srcOrd="1" destOrd="0" presId="urn:microsoft.com/office/officeart/2005/8/layout/vList2"/>
    <dgm:cxn modelId="{1D554AEA-56B6-4BCF-8D1A-996A7E9889C5}" type="presParOf" srcId="{7EC293BA-0FE8-493C-93A8-4F37379FF397}" destId="{0EC9FB76-A996-4AF2-B6E6-6F9B2AE1D072}" srcOrd="2" destOrd="0" presId="urn:microsoft.com/office/officeart/2005/8/layout/vList2"/>
    <dgm:cxn modelId="{227A51D4-25EA-43F5-9BC3-1724D459DA51}" type="presParOf" srcId="{7EC293BA-0FE8-493C-93A8-4F37379FF397}" destId="{3DF9B154-EEF2-4DFD-8713-C009273C27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CF51D-031A-4670-8D9C-33AE95E632DA}">
      <dsp:nvSpPr>
        <dsp:cNvPr id="0" name=""/>
        <dsp:cNvSpPr/>
      </dsp:nvSpPr>
      <dsp:spPr>
        <a:xfrm>
          <a:off x="0" y="95662"/>
          <a:ext cx="11997128" cy="216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/>
            <a:t>Vişnelik Kulüp Kart uygulaması için ilgili formlar oluşturulmuştur. Vişnelik Kulüp Kart uygulamasına geçebilmek için teknik alt yapı hazırlıkları sürmektedir. 4 kişiye üyelerimizin referansları ile Vişnelik Kulüp Kart verilmiş tesis imkanlarından 500,00 TL karşılığı %10 indirim alma imkanı tanınmıştır. Ocak ayından itibaren kullanıcı sayısının artması hedeflenmektedir. </a:t>
          </a:r>
        </a:p>
      </dsp:txBody>
      <dsp:txXfrm>
        <a:off x="105662" y="201324"/>
        <a:ext cx="11785804" cy="1953176"/>
      </dsp:txXfrm>
    </dsp:sp>
    <dsp:sp modelId="{0EC9FB76-A996-4AF2-B6E6-6F9B2AE1D072}">
      <dsp:nvSpPr>
        <dsp:cNvPr id="0" name=""/>
        <dsp:cNvSpPr/>
      </dsp:nvSpPr>
      <dsp:spPr>
        <a:xfrm>
          <a:off x="0" y="2332162"/>
          <a:ext cx="11997128" cy="21645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/>
            <a:t>Vişnelik Kulüp Kart uygulamasının bir diğer uzantısı olarak ODTÜ öğrencilerinin de tesisten indirimli yararlanabilmeleri için Vişnelik Öğrenci Kart uygulaması için gerekli çalışmalar yürütülecek ve Ocak 2019’dan itibaren öğrencilerimizin %20 indirim alarak tesisten ve dernek imkanlarından yararlanabilmeleri sağlanacaktır.</a:t>
          </a:r>
        </a:p>
      </dsp:txBody>
      <dsp:txXfrm>
        <a:off x="105662" y="2437824"/>
        <a:ext cx="11785804" cy="1953176"/>
      </dsp:txXfrm>
    </dsp:sp>
    <dsp:sp modelId="{3DF9B154-EEF2-4DFD-8713-C009273C27B9}">
      <dsp:nvSpPr>
        <dsp:cNvPr id="0" name=""/>
        <dsp:cNvSpPr/>
      </dsp:nvSpPr>
      <dsp:spPr>
        <a:xfrm>
          <a:off x="0" y="4496662"/>
          <a:ext cx="1199712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090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000" kern="1200"/>
        </a:p>
      </dsp:txBody>
      <dsp:txXfrm>
        <a:off x="0" y="4496662"/>
        <a:ext cx="11997128" cy="41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5003-2A1D-4170-9B54-AFE6FC416942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6AC1E-D22F-46E2-87C3-B40774F75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91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12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64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574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97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400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934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557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131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83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A58F34-18CC-4E4A-B0A3-B4A1B82159ED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79D-BA3E-4669-B444-6BB37805C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81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43C3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28" y="3260850"/>
            <a:ext cx="3216498" cy="3216498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300603" y="115251"/>
            <a:ext cx="1168300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ODTÜ MEZUNLARI DERNEĞİ</a:t>
            </a:r>
          </a:p>
          <a:p>
            <a:pPr algn="ctr"/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HAZİRAN – ARALIK ÇALIŞMA RAPORU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No. 20" panose="02070704070505020303" pitchFamily="18" charset="0"/>
            </a:endParaRPr>
          </a:p>
          <a:p>
            <a:pPr algn="ctr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No. 20" panose="02070704070505020303" pitchFamily="18" charset="0"/>
            </a:endParaRPr>
          </a:p>
          <a:p>
            <a:pPr algn="ctr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ÜYELİK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ÇALIŞMASI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5551205" y="634520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226240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graphicFrame>
        <p:nvGraphicFramePr>
          <p:cNvPr id="3" name="İçerik Yer Tutucusu 2">
            <a:extLst>
              <a:ext uri="{FF2B5EF4-FFF2-40B4-BE49-F238E27FC236}">
                <a16:creationId xmlns:a16="http://schemas.microsoft.com/office/drawing/2014/main" xmlns="" id="{F94F6A60-71E9-4BBE-A7B9-C33AFF1889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6517318"/>
              </p:ext>
            </p:extLst>
          </p:nvPr>
        </p:nvGraphicFramePr>
        <p:xfrm>
          <a:off x="97436" y="2217261"/>
          <a:ext cx="11997128" cy="500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4171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0" y="2024063"/>
            <a:ext cx="12192000" cy="4595678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tr-T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indent="0">
              <a:buNone/>
            </a:pPr>
            <a:endParaRPr lang="tr-T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indent="0">
              <a:buNone/>
            </a:pPr>
            <a:endParaRPr lang="tr-T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A37D3E40-348E-4A7B-8BEA-8201146B7AF2}"/>
              </a:ext>
            </a:extLst>
          </p:cNvPr>
          <p:cNvSpPr txBox="1"/>
          <p:nvPr/>
        </p:nvSpPr>
        <p:spPr>
          <a:xfrm>
            <a:off x="3283116" y="2024063"/>
            <a:ext cx="56396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ÜYELİK ve AİDAT TAHSİLAT ÇALIŞMASI</a:t>
            </a:r>
            <a:endParaRPr lang="tr-TR" sz="2800" dirty="0"/>
          </a:p>
          <a:p>
            <a:pPr algn="ctr"/>
            <a:endParaRPr lang="tr-TR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51644"/>
              </p:ext>
            </p:extLst>
          </p:nvPr>
        </p:nvGraphicFramePr>
        <p:xfrm>
          <a:off x="1463040" y="3335631"/>
          <a:ext cx="8992901" cy="247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3575"/>
                <a:gridCol w="1879326"/>
              </a:tblGrid>
              <a:tr h="46939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Üye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Bilgisi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Üye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Sayısı</a:t>
                      </a:r>
                      <a:endParaRPr lang="en-US" sz="2000" dirty="0"/>
                    </a:p>
                  </a:txBody>
                  <a:tcPr/>
                </a:tc>
              </a:tr>
              <a:tr h="50154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Yeni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Üyelik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Başvurusu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62</a:t>
                      </a:r>
                      <a:endParaRPr lang="en-US" sz="2000" dirty="0"/>
                    </a:p>
                  </a:txBody>
                  <a:tcPr/>
                </a:tc>
              </a:tr>
              <a:tr h="50154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Üyeliği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Aktifleşen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</a:tr>
              <a:tr h="50154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Nakil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üyelik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iptali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</a:tr>
              <a:tr h="50154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Toplam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Üye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Sayısı</a:t>
                      </a:r>
                      <a:r>
                        <a:rPr lang="en-US" sz="2000" dirty="0" smtClean="0"/>
                        <a:t> (17 </a:t>
                      </a:r>
                      <a:r>
                        <a:rPr lang="en-US" sz="2000" dirty="0" err="1" smtClean="0"/>
                        <a:t>Aralık</a:t>
                      </a:r>
                      <a:r>
                        <a:rPr lang="en-US" sz="2000" dirty="0" smtClean="0"/>
                        <a:t> 2018 </a:t>
                      </a:r>
                      <a:r>
                        <a:rPr lang="en-US" sz="2000" dirty="0" err="1" smtClean="0"/>
                        <a:t>itibarıyla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7149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039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graphicFrame>
        <p:nvGraphicFramePr>
          <p:cNvPr id="8" name="Grafik 7">
            <a:extLst>
              <a:ext uri="{FF2B5EF4-FFF2-40B4-BE49-F238E27FC236}">
                <a16:creationId xmlns:a16="http://schemas.microsoft.com/office/drawing/2014/main" xmlns="" id="{CF354414-C112-40A3-BE64-E4673587D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8074228"/>
              </p:ext>
            </p:extLst>
          </p:nvPr>
        </p:nvGraphicFramePr>
        <p:xfrm>
          <a:off x="845126" y="2094547"/>
          <a:ext cx="4984173" cy="362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 descr="KADIN: 33&#10;ERKEK: 29" title="TOPLAM ÜYE SAYISI: 62">
            <a:extLst>
              <a:ext uri="{FF2B5EF4-FFF2-40B4-BE49-F238E27FC236}">
                <a16:creationId xmlns:a16="http://schemas.microsoft.com/office/drawing/2014/main" xmlns="" id="{7F2628A8-0860-4F01-88C3-70FA58B3E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42256"/>
              </p:ext>
            </p:extLst>
          </p:nvPr>
        </p:nvGraphicFramePr>
        <p:xfrm>
          <a:off x="5648325" y="2094546"/>
          <a:ext cx="5867400" cy="362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8086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graphicFrame>
        <p:nvGraphicFramePr>
          <p:cNvPr id="9" name="Grafik 8">
            <a:extLst>
              <a:ext uri="{FF2B5EF4-FFF2-40B4-BE49-F238E27FC236}">
                <a16:creationId xmlns:a16="http://schemas.microsoft.com/office/drawing/2014/main" xmlns="" id="{86616CF8-10D4-4E45-A96D-8D71D46F3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4458566"/>
              </p:ext>
            </p:extLst>
          </p:nvPr>
        </p:nvGraphicFramePr>
        <p:xfrm>
          <a:off x="2032288" y="1828800"/>
          <a:ext cx="8127423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36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7436" y="1691322"/>
            <a:ext cx="11997128" cy="500632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Maiandra GD" panose="020E0502030308020204" pitchFamily="34" charset="0"/>
              </a:rPr>
              <a:t>Üyelik</a:t>
            </a:r>
            <a:r>
              <a:rPr lang="en-US" sz="2000" b="1" dirty="0" smtClean="0">
                <a:latin typeface="Maiandra GD" panose="020E0502030308020204" pitchFamily="34" charset="0"/>
              </a:rPr>
              <a:t> </a:t>
            </a:r>
            <a:r>
              <a:rPr lang="en-US" sz="2000" b="1" dirty="0" err="1" smtClean="0">
                <a:latin typeface="Maiandra GD" panose="020E0502030308020204" pitchFamily="34" charset="0"/>
              </a:rPr>
              <a:t>İşlemleri</a:t>
            </a:r>
            <a:r>
              <a:rPr lang="en-US" sz="2000" b="1" dirty="0" smtClean="0">
                <a:latin typeface="Maiandra GD" panose="020E0502030308020204" pitchFamily="34" charset="0"/>
              </a:rPr>
              <a:t> </a:t>
            </a:r>
            <a:r>
              <a:rPr lang="en-US" sz="2000" b="1" dirty="0" err="1" smtClean="0">
                <a:latin typeface="Maiandra GD" panose="020E0502030308020204" pitchFamily="34" charset="0"/>
              </a:rPr>
              <a:t>ve</a:t>
            </a:r>
            <a:r>
              <a:rPr lang="en-US" sz="2000" b="1" dirty="0" smtClean="0">
                <a:latin typeface="Maiandra GD" panose="020E0502030308020204" pitchFamily="34" charset="0"/>
              </a:rPr>
              <a:t> </a:t>
            </a:r>
            <a:r>
              <a:rPr lang="en-US" sz="2000" b="1" dirty="0" err="1" smtClean="0">
                <a:latin typeface="Maiandra GD" panose="020E0502030308020204" pitchFamily="34" charset="0"/>
              </a:rPr>
              <a:t>İletişim</a:t>
            </a:r>
            <a:r>
              <a:rPr lang="en-US" sz="2000" b="1" dirty="0" smtClean="0">
                <a:latin typeface="Maiandra GD" panose="020E0502030308020204" pitchFamily="34" charset="0"/>
              </a:rPr>
              <a:t> </a:t>
            </a:r>
            <a:r>
              <a:rPr lang="en-US" sz="2000" b="1" dirty="0" err="1" smtClean="0">
                <a:latin typeface="Maiandra GD" panose="020E0502030308020204" pitchFamily="34" charset="0"/>
              </a:rPr>
              <a:t>Hizmetleri</a:t>
            </a:r>
            <a:endParaRPr lang="tr-TR" sz="2000" b="1" dirty="0">
              <a:latin typeface="Maiandra GD" panose="020E0502030308020204" pitchFamily="34" charset="0"/>
            </a:endParaRPr>
          </a:p>
          <a:p>
            <a:endParaRPr lang="tr-TR" sz="2000" dirty="0">
              <a:latin typeface="Maiandra GD" panose="020E0502030308020204" pitchFamily="34" charset="0"/>
            </a:endParaRPr>
          </a:p>
          <a:p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sz="2000" dirty="0" err="1" smtClean="0">
                <a:latin typeface="Maiandra GD" panose="020E0502030308020204" pitchFamily="34" charset="0"/>
              </a:rPr>
              <a:t>Üye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bilgilerinin</a:t>
            </a:r>
            <a:r>
              <a:rPr lang="en-US" sz="2000" dirty="0" smtClean="0">
                <a:latin typeface="Maiandra GD" panose="020E0502030308020204" pitchFamily="34" charset="0"/>
              </a:rPr>
              <a:t> DERBİS </a:t>
            </a:r>
            <a:r>
              <a:rPr lang="en-US" sz="2000" dirty="0" err="1" smtClean="0">
                <a:latin typeface="Maiandra GD" panose="020E0502030308020204" pitchFamily="34" charset="0"/>
              </a:rPr>
              <a:t>sistemine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girişi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yapıldı</a:t>
            </a:r>
            <a:r>
              <a:rPr lang="en-US" sz="2000" dirty="0" smtClean="0">
                <a:latin typeface="Maiandra GD" panose="020E0502030308020204" pitchFamily="34" charset="0"/>
              </a:rPr>
              <a:t>.</a:t>
            </a:r>
            <a:endParaRPr lang="tr-TR" sz="2000" dirty="0">
              <a:latin typeface="Maiandra GD" panose="020E0502030308020204" pitchFamily="34" charset="0"/>
            </a:endParaRPr>
          </a:p>
          <a:p>
            <a:r>
              <a:rPr lang="en-US" sz="2000" dirty="0" err="1" smtClean="0">
                <a:latin typeface="Maiandra GD" panose="020E0502030308020204" pitchFamily="34" charset="0"/>
              </a:rPr>
              <a:t>Üyelerle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iletişimin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sağlanması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ve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aidat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gelirlerinin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arttırılması</a:t>
            </a:r>
            <a:r>
              <a:rPr lang="en-US" sz="2000" dirty="0" smtClean="0">
                <a:latin typeface="Maiandra GD" panose="020E0502030308020204" pitchFamily="34" charset="0"/>
              </a:rPr>
              <a:t> i</a:t>
            </a:r>
            <a:r>
              <a:rPr lang="en-US" sz="2000" dirty="0" smtClean="0">
                <a:latin typeface="Maiandra GD" panose="020E0502030308020204" pitchFamily="34" charset="0"/>
              </a:rPr>
              <a:t>çin E-Posta </a:t>
            </a:r>
            <a:r>
              <a:rPr lang="en-US" sz="2000" dirty="0" err="1" smtClean="0">
                <a:latin typeface="Maiandra GD" panose="020E0502030308020204" pitchFamily="34" charset="0"/>
              </a:rPr>
              <a:t>güncellemesi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yapıldı</a:t>
            </a:r>
            <a:r>
              <a:rPr lang="en-US" sz="2000" dirty="0" smtClean="0">
                <a:latin typeface="Maiandra GD" panose="020E0502030308020204" pitchFamily="34" charset="0"/>
              </a:rPr>
              <a:t>.</a:t>
            </a:r>
            <a:endParaRPr lang="tr-TR" sz="2000" dirty="0">
              <a:latin typeface="Maiandra GD" panose="020E0502030308020204" pitchFamily="34" charset="0"/>
            </a:endParaRPr>
          </a:p>
          <a:p>
            <a:r>
              <a:rPr lang="tr-TR" sz="2000" dirty="0" smtClean="0">
                <a:latin typeface="Maiandra GD" panose="020E0502030308020204" pitchFamily="34" charset="0"/>
              </a:rPr>
              <a:t>Üyelerimiz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</a:t>
            </a:r>
            <a:r>
              <a:rPr lang="tr-TR" sz="2000" dirty="0">
                <a:latin typeface="Maiandra GD" panose="020E0502030308020204" pitchFamily="34" charset="0"/>
              </a:rPr>
              <a:t>le iletişimin kolaylaş</a:t>
            </a:r>
            <a:r>
              <a:rPr lang="en-US" sz="2000" dirty="0" err="1">
                <a:latin typeface="Maiandra GD" panose="020E0502030308020204" pitchFamily="34" charset="0"/>
              </a:rPr>
              <a:t>tırılması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ve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yaşanan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aksaklıkların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giderilmesi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smtClean="0">
                <a:latin typeface="Maiandra GD" panose="020E0502030308020204" pitchFamily="34" charset="0"/>
              </a:rPr>
              <a:t>için </a:t>
            </a:r>
            <a:r>
              <a:rPr lang="en-US" sz="2000" dirty="0" err="1" smtClean="0">
                <a:latin typeface="Maiandra GD" panose="020E0502030308020204" pitchFamily="34" charset="0"/>
              </a:rPr>
              <a:t>üyelerimize</a:t>
            </a:r>
            <a:r>
              <a:rPr lang="en-US" sz="2000" dirty="0" smtClean="0">
                <a:latin typeface="Maiandra GD" panose="020E0502030308020204" pitchFamily="34" charset="0"/>
              </a:rPr>
              <a:t> SMS </a:t>
            </a:r>
            <a:r>
              <a:rPr lang="en-US" sz="2000" dirty="0" err="1" smtClean="0">
                <a:latin typeface="Maiandra GD" panose="020E0502030308020204" pitchFamily="34" charset="0"/>
              </a:rPr>
              <a:t>gönderimi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ile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ilgili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çalışmalar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sona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gelmiştir</a:t>
            </a:r>
            <a:r>
              <a:rPr lang="en-US" sz="2000" dirty="0" smtClean="0">
                <a:latin typeface="Maiandra GD" panose="020E0502030308020204" pitchFamily="34" charset="0"/>
              </a:rPr>
              <a:t>.</a:t>
            </a: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  <a:p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39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7436" y="1760061"/>
            <a:ext cx="11997128" cy="5006324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000" dirty="0">
                <a:latin typeface="Maiandra GD" panose="020E0502030308020204" pitchFamily="34" charset="0"/>
              </a:rPr>
              <a:t>Haziran 2018 – Eylül 2018 itibarıyla aidat borcu bulunan ve çeşitli nedenlerle ödeyemeyen üyelerimizin yıllara göre dağılımı aşağıdaki gibidir.</a:t>
            </a:r>
          </a:p>
          <a:p>
            <a:pPr marL="0" indent="0" algn="ctr">
              <a:buNone/>
            </a:pP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  <a:p>
            <a:pPr marL="0" indent="0" algn="ctr">
              <a:buNone/>
            </a:pP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xmlns="" id="{D31D0CC2-9CC7-415A-ADAC-9CAA236E2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35395"/>
              </p:ext>
            </p:extLst>
          </p:nvPr>
        </p:nvGraphicFramePr>
        <p:xfrm>
          <a:off x="990600" y="2663348"/>
          <a:ext cx="10125075" cy="3828894"/>
        </p:xfrm>
        <a:graphic>
          <a:graphicData uri="http://schemas.openxmlformats.org/drawingml/2006/table">
            <a:tbl>
              <a:tblPr/>
              <a:tblGrid>
                <a:gridCol w="7099369">
                  <a:extLst>
                    <a:ext uri="{9D8B030D-6E8A-4147-A177-3AD203B41FA5}">
                      <a16:colId xmlns:a16="http://schemas.microsoft.com/office/drawing/2014/main" xmlns="" val="160721261"/>
                    </a:ext>
                  </a:extLst>
                </a:gridCol>
                <a:gridCol w="3025706">
                  <a:extLst>
                    <a:ext uri="{9D8B030D-6E8A-4147-A177-3AD203B41FA5}">
                      <a16:colId xmlns:a16="http://schemas.microsoft.com/office/drawing/2014/main" xmlns="" val="4142485237"/>
                    </a:ext>
                  </a:extLst>
                </a:gridCol>
              </a:tblGrid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BORÇ DAĞILIMI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ÜYE SAYISI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953090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YILLIK AİDAT BORCU OLAN ÜYE SAYISI (0-240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690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6774191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YILLIK AİDAT BORCU OLAN ÜYE SAYISI (241-480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538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483263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YILLIK AİDAT BORCU OLAN ÜYE SAYISI (481-720 TL ARASI)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458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376347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YILLIK AİDAT BORCU OLAN ÜYE SAYISI (721-960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258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9476948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YIL VE ÜZERİ AİDAT BORCU OLAN ÜYE SAYISI (961 TL VE 2250 TL)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1376 ÜYE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8232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912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04363" y="1760061"/>
            <a:ext cx="11997128" cy="5006324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000" b="1" dirty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tr-TR" sz="2000" b="1" dirty="0">
                <a:latin typeface="Maiandra GD" panose="020E0502030308020204" pitchFamily="34" charset="0"/>
              </a:rPr>
              <a:t>Aralık 2018</a:t>
            </a:r>
            <a:r>
              <a:rPr lang="tr-TR" sz="2000" dirty="0">
                <a:latin typeface="Maiandra GD" panose="020E0502030308020204" pitchFamily="34" charset="0"/>
              </a:rPr>
              <a:t> itibarıyla </a:t>
            </a:r>
            <a:r>
              <a:rPr lang="tr-TR" sz="2000" b="1" dirty="0">
                <a:latin typeface="Maiandra GD" panose="020E0502030308020204" pitchFamily="34" charset="0"/>
              </a:rPr>
              <a:t>3985</a:t>
            </a:r>
            <a:r>
              <a:rPr lang="tr-TR" sz="2000" dirty="0">
                <a:latin typeface="Maiandra GD" panose="020E0502030308020204" pitchFamily="34" charset="0"/>
              </a:rPr>
              <a:t> üyemiz aidat yükümlülüklerini yerine getirerek borçlarını ödemişlerdir. Eylül ayından itibaren yapılan çalışmalar sonucunda</a:t>
            </a:r>
            <a:r>
              <a:rPr lang="tr-TR" sz="2000" b="1" dirty="0">
                <a:latin typeface="Maiandra GD" panose="020E0502030308020204" pitchFamily="34" charset="0"/>
              </a:rPr>
              <a:t> Aralık 2018 </a:t>
            </a:r>
            <a:r>
              <a:rPr lang="tr-TR" sz="2000" dirty="0">
                <a:latin typeface="Maiandra GD" panose="020E0502030308020204" pitchFamily="34" charset="0"/>
              </a:rPr>
              <a:t>tarihi itibarıyla üstte yer alan tablo aşağıdaki gibi değişmiştir. Eylül ayından itibaren </a:t>
            </a:r>
            <a:r>
              <a:rPr lang="tr-TR" sz="2000" b="1" dirty="0">
                <a:latin typeface="Maiandra GD" panose="020E0502030308020204" pitchFamily="34" charset="0"/>
              </a:rPr>
              <a:t>157</a:t>
            </a:r>
            <a:r>
              <a:rPr lang="tr-TR" sz="2000" dirty="0">
                <a:latin typeface="Maiandra GD" panose="020E0502030308020204" pitchFamily="34" charset="0"/>
              </a:rPr>
              <a:t> üyemiz aidat borçlarının tamamını ödemiş ve kalan üyelerimiz de kredi kartı talimatı vererek aidat borçlarını taksitlendirmişlerdir.  Yapılan çalışmalarla bu dağılım değişmektedir. </a:t>
            </a:r>
          </a:p>
          <a:p>
            <a:pPr marL="0" indent="0" algn="ctr">
              <a:buNone/>
            </a:pP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11" name="Diyagram 10">
            <a:extLst>
              <a:ext uri="{FF2B5EF4-FFF2-40B4-BE49-F238E27FC236}">
                <a16:creationId xmlns:a16="http://schemas.microsoft.com/office/drawing/2014/main" xmlns="" id="{46837A6E-3332-427B-B152-75C05F622D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3589440"/>
              </p:ext>
            </p:extLst>
          </p:nvPr>
        </p:nvGraphicFramePr>
        <p:xfrm>
          <a:off x="3439486" y="719667"/>
          <a:ext cx="6720514" cy="72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xmlns="" id="{DBAD264D-D57B-4377-8338-B998E740F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18475"/>
              </p:ext>
            </p:extLst>
          </p:nvPr>
        </p:nvGraphicFramePr>
        <p:xfrm>
          <a:off x="731519" y="4069239"/>
          <a:ext cx="10629207" cy="2327910"/>
        </p:xfrm>
        <a:graphic>
          <a:graphicData uri="http://schemas.openxmlformats.org/drawingml/2006/table">
            <a:tbl>
              <a:tblPr/>
              <a:tblGrid>
                <a:gridCol w="7452206">
                  <a:extLst>
                    <a:ext uri="{9D8B030D-6E8A-4147-A177-3AD203B41FA5}">
                      <a16:colId xmlns:a16="http://schemas.microsoft.com/office/drawing/2014/main" xmlns="" val="2847522419"/>
                    </a:ext>
                  </a:extLst>
                </a:gridCol>
                <a:gridCol w="3177001">
                  <a:extLst>
                    <a:ext uri="{9D8B030D-6E8A-4147-A177-3AD203B41FA5}">
                      <a16:colId xmlns:a16="http://schemas.microsoft.com/office/drawing/2014/main" xmlns="" val="2340308665"/>
                    </a:ext>
                  </a:extLst>
                </a:gridCol>
              </a:tblGrid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BORÇ DAĞILIMI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ÜYE SAYISI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6020584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YILLIK AİDAT BORCU OLAN ÜYE SAYISI (0-240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602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949220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YILLIK AİDAT BORCU OLAN ÜYE SAYISI (241-480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0757531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YILLIK AİDAT BORCU OLAN ÜYE SAYISI (481-720 TL ARASI)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448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5995692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YILLIK AİDAT BORCU OLAN ÜYE SAYISI (721-960 TL ARASI)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247 ÜYE</a:t>
                      </a:r>
                      <a:endParaRPr lang="tr-TR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591977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YIL VE ÜZERİ AİDAT BORCU OLAN ÜYE SAYISI (961 TL VE 2250 TL)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1366 ÜYE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87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438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021"/>
            <a:ext cx="1463040" cy="1463040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94872" y="1828800"/>
            <a:ext cx="11997128" cy="5006324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tr-TR" sz="2000" dirty="0">
              <a:latin typeface="Maiandra GD" panose="020E0502030308020204" pitchFamily="34" charset="0"/>
            </a:endParaRPr>
          </a:p>
          <a:p>
            <a:endParaRPr lang="tr-TR" sz="2000" dirty="0">
              <a:latin typeface="Maiandra GD" panose="020E0502030308020204" pitchFamily="34" charset="0"/>
            </a:endParaRPr>
          </a:p>
          <a:p>
            <a:r>
              <a:rPr lang="tr-TR" sz="2000" dirty="0">
                <a:latin typeface="Maiandra GD" panose="020E0502030308020204" pitchFamily="34" charset="0"/>
              </a:rPr>
              <a:t>KHK’lar ile görevlerinden uzaklaştırılan üyelerimiz, gelir kaybına uğramış olmaları nedeniyle başvurularına istinaden mevcut aidat yükümlülüklerinden muaf tutulmaktadırlar. Ayrıca KHK’larla görevlerinden uzaklaştırılan üyelerimizin tespit </a:t>
            </a:r>
            <a:r>
              <a:rPr lang="en-US" sz="2000" dirty="0" err="1" smtClean="0">
                <a:latin typeface="Maiandra GD" panose="020E0502030308020204" pitchFamily="34" charset="0"/>
              </a:rPr>
              <a:t>çalışması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devam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etmektedir</a:t>
            </a:r>
            <a:r>
              <a:rPr lang="en-US" sz="2000" dirty="0" smtClean="0">
                <a:latin typeface="Maiandra GD" panose="020E0502030308020204" pitchFamily="34" charset="0"/>
              </a:rPr>
              <a:t>.</a:t>
            </a:r>
            <a:endParaRPr lang="tr-TR" sz="20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tr-TR" sz="2000" dirty="0">
              <a:latin typeface="Maiandra GD" panose="020E0502030308020204" pitchFamily="34" charset="0"/>
            </a:endParaRPr>
          </a:p>
          <a:p>
            <a:r>
              <a:rPr lang="tr-TR" sz="2000" dirty="0">
                <a:latin typeface="Maiandra GD" panose="020E0502030308020204" pitchFamily="34" charset="0"/>
              </a:rPr>
              <a:t>Bunların yanı sıra üyelik programının iyileştirilmesi için çalışmalar yapılmış ve bu çalışmaların teknik aşamaları devam etmektedir.</a:t>
            </a:r>
          </a:p>
          <a:p>
            <a:pPr marL="0" indent="0">
              <a:buNone/>
            </a:pPr>
            <a:r>
              <a:rPr lang="tr-TR" sz="2000" dirty="0">
                <a:latin typeface="Maiandra GD" panose="020E0502030308020204" pitchFamily="34" charset="0"/>
              </a:rPr>
              <a:t> </a:t>
            </a:r>
          </a:p>
          <a:p>
            <a:r>
              <a:rPr lang="tr-TR" sz="2000" dirty="0">
                <a:latin typeface="Maiandra GD" panose="020E0502030308020204" pitchFamily="34" charset="0"/>
              </a:rPr>
              <a:t>Üyelerimizin aidat ödemelerini kolaylıkla yapabilmelerini ve aidat bakiyesine dair bilgilerine ulaşabilmeleri amacıyla online ödeme yöntemleri geliştirilerek kullanılma hazır hale gelebilmesi için teknik çalışmalar devam etmektedir. </a:t>
            </a:r>
          </a:p>
          <a:p>
            <a:pPr marL="0" indent="0" algn="ctr">
              <a:buNone/>
            </a:pP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7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5127" y="302602"/>
            <a:ext cx="10507684" cy="1388720"/>
          </a:xfrm>
          <a:gradFill>
            <a:gsLst>
              <a:gs pos="1000">
                <a:schemeClr val="bg1"/>
              </a:gs>
              <a:gs pos="41000">
                <a:srgbClr val="FF0000"/>
              </a:gs>
              <a:gs pos="74000">
                <a:srgbClr val="C00000"/>
              </a:gs>
              <a:gs pos="94000">
                <a:schemeClr val="tx1">
                  <a:lumMod val="50000"/>
                  <a:lumOff val="50000"/>
                </a:schemeClr>
              </a:gs>
              <a:gs pos="100000">
                <a:schemeClr val="tx1"/>
              </a:gs>
            </a:gsLst>
            <a:lin ang="5400000" scaled="1"/>
          </a:gradFill>
          <a:effectLst/>
          <a:scene3d>
            <a:camera prst="orthographicFront"/>
            <a:lightRig rig="flood" dir="t"/>
          </a:scene3d>
          <a:sp3d prstMaterial="translucentPowder">
            <a:bevelT w="114300" prst="artDeco"/>
            <a:bevelB/>
          </a:sp3d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ODTÜ MEZUNLARI DERNEĞİ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7313"/>
            <a:ext cx="1486449" cy="1532748"/>
          </a:xfr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04363" y="1590270"/>
            <a:ext cx="11988097" cy="5244854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2018 yılı aidat gelirleri aşağıdaki gibidir.</a:t>
            </a:r>
          </a:p>
          <a:p>
            <a:pPr marL="0" indent="0" algn="ctr">
              <a:buNone/>
            </a:pPr>
            <a:endParaRPr lang="tr-TR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ea typeface="Segoe UI Black" panose="020B0A02040204020203" pitchFamily="34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A4C00080-A5AF-4940-9AB5-9452A614A1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" y="2208810"/>
            <a:ext cx="10507683" cy="4524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424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l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515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Maiandra GD</vt:lpstr>
      <vt:lpstr>Modern No. 20</vt:lpstr>
      <vt:lpstr>Segoe UI Black</vt:lpstr>
      <vt:lpstr>Times New Roman</vt:lpstr>
      <vt:lpstr>Wingdings 2</vt:lpstr>
      <vt:lpstr>HDOfficeLightV0</vt:lpstr>
      <vt:lpstr>PowerPoint Presentation</vt:lpstr>
      <vt:lpstr>  ODTÜ MEZUNLARI DERNEĞİ</vt:lpstr>
      <vt:lpstr>  ODTÜ MEZUNLARI DERNEĞİ</vt:lpstr>
      <vt:lpstr>  ODTÜ MEZUNLARI DERNEĞİ</vt:lpstr>
      <vt:lpstr>  ODTÜ MEZUNLARI DERNEĞİ</vt:lpstr>
      <vt:lpstr>  ODTÜ MEZUNLARI DERNEĞİ</vt:lpstr>
      <vt:lpstr>  ODTÜ MEZUNLARI DERNEĞİ</vt:lpstr>
      <vt:lpstr>  ODTÜ MEZUNLARI DERNEĞİ</vt:lpstr>
      <vt:lpstr>  ODTÜ MEZUNLARI DERNEĞİ</vt:lpstr>
      <vt:lpstr>  ODTÜ MEZUNLARI DERNEĞİ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Sarp Tolga Guzeloglu</cp:lastModifiedBy>
  <cp:revision>66</cp:revision>
  <dcterms:created xsi:type="dcterms:W3CDTF">2018-10-22T08:21:22Z</dcterms:created>
  <dcterms:modified xsi:type="dcterms:W3CDTF">2019-01-10T13:06:50Z</dcterms:modified>
</cp:coreProperties>
</file>