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2"/>
  </p:sldMasterIdLst>
  <p:notesMasterIdLst>
    <p:notesMasterId r:id="rId51"/>
  </p:notesMasterIdLst>
  <p:sldIdLst>
    <p:sldId id="257" r:id="rId3"/>
    <p:sldId id="359" r:id="rId4"/>
    <p:sldId id="356" r:id="rId5"/>
    <p:sldId id="357" r:id="rId6"/>
    <p:sldId id="397" r:id="rId7"/>
    <p:sldId id="411" r:id="rId8"/>
    <p:sldId id="358" r:id="rId9"/>
    <p:sldId id="361" r:id="rId10"/>
    <p:sldId id="386" r:id="rId11"/>
    <p:sldId id="362" r:id="rId12"/>
    <p:sldId id="388" r:id="rId13"/>
    <p:sldId id="413" r:id="rId14"/>
    <p:sldId id="414" r:id="rId15"/>
    <p:sldId id="363" r:id="rId16"/>
    <p:sldId id="366" r:id="rId17"/>
    <p:sldId id="367" r:id="rId18"/>
    <p:sldId id="387" r:id="rId19"/>
    <p:sldId id="369" r:id="rId20"/>
    <p:sldId id="389" r:id="rId21"/>
    <p:sldId id="392" r:id="rId22"/>
    <p:sldId id="390" r:id="rId23"/>
    <p:sldId id="370" r:id="rId24"/>
    <p:sldId id="371" r:id="rId25"/>
    <p:sldId id="373" r:id="rId26"/>
    <p:sldId id="360" r:id="rId27"/>
    <p:sldId id="375" r:id="rId28"/>
    <p:sldId id="376" r:id="rId29"/>
    <p:sldId id="377" r:id="rId30"/>
    <p:sldId id="378" r:id="rId31"/>
    <p:sldId id="380" r:id="rId32"/>
    <p:sldId id="382" r:id="rId33"/>
    <p:sldId id="383" r:id="rId34"/>
    <p:sldId id="391" r:id="rId35"/>
    <p:sldId id="384" r:id="rId36"/>
    <p:sldId id="385" r:id="rId37"/>
    <p:sldId id="393" r:id="rId38"/>
    <p:sldId id="395" r:id="rId39"/>
    <p:sldId id="396" r:id="rId40"/>
    <p:sldId id="398" r:id="rId41"/>
    <p:sldId id="410" r:id="rId42"/>
    <p:sldId id="405" r:id="rId43"/>
    <p:sldId id="406" r:id="rId44"/>
    <p:sldId id="407" r:id="rId45"/>
    <p:sldId id="412" r:id="rId46"/>
    <p:sldId id="409" r:id="rId47"/>
    <p:sldId id="276" r:id="rId48"/>
    <p:sldId id="258" r:id="rId49"/>
    <p:sldId id="280" r:id="rId50"/>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arsayılan Bölüm" id="{D3FF565A-DEE0-4F7A-A5C8-8AC4D25CB00F}">
          <p14:sldIdLst>
            <p14:sldId id="257"/>
            <p14:sldId id="359"/>
            <p14:sldId id="356"/>
            <p14:sldId id="357"/>
            <p14:sldId id="397"/>
            <p14:sldId id="411"/>
            <p14:sldId id="358"/>
            <p14:sldId id="361"/>
            <p14:sldId id="386"/>
            <p14:sldId id="362"/>
            <p14:sldId id="388"/>
            <p14:sldId id="413"/>
            <p14:sldId id="414"/>
            <p14:sldId id="363"/>
            <p14:sldId id="366"/>
            <p14:sldId id="367"/>
            <p14:sldId id="387"/>
            <p14:sldId id="369"/>
            <p14:sldId id="389"/>
            <p14:sldId id="392"/>
            <p14:sldId id="390"/>
            <p14:sldId id="370"/>
            <p14:sldId id="371"/>
            <p14:sldId id="373"/>
            <p14:sldId id="360"/>
            <p14:sldId id="375"/>
            <p14:sldId id="376"/>
            <p14:sldId id="377"/>
            <p14:sldId id="378"/>
            <p14:sldId id="380"/>
            <p14:sldId id="382"/>
            <p14:sldId id="383"/>
            <p14:sldId id="391"/>
            <p14:sldId id="384"/>
            <p14:sldId id="385"/>
            <p14:sldId id="393"/>
            <p14:sldId id="395"/>
            <p14:sldId id="396"/>
            <p14:sldId id="398"/>
            <p14:sldId id="410"/>
            <p14:sldId id="405"/>
            <p14:sldId id="406"/>
            <p14:sldId id="407"/>
            <p14:sldId id="412"/>
            <p14:sldId id="409"/>
            <p14:sldId id="276"/>
            <p14:sldId id="258"/>
            <p14:sldId id="280"/>
          </p14:sldIdLst>
        </p14:section>
      </p14:sectionLst>
    </p:ext>
    <p:ext uri="{EFAFB233-063F-42B5-8137-9DF3F51BA10A}">
      <p15:sldGuideLst xmlns:p15="http://schemas.microsoft.com/office/powerpoint/2012/main">
        <p15:guide id="1" orient="horz" pos="1275" userDrawn="1">
          <p15:clr>
            <a:srgbClr val="A4A3A4"/>
          </p15:clr>
        </p15:guide>
        <p15:guide id="2" pos="390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Kullanıcısı" initials="WK" lastIdx="3" clrIdx="0">
    <p:extLst>
      <p:ext uri="{19B8F6BF-5375-455C-9EA6-DF929625EA0E}">
        <p15:presenceInfo xmlns:p15="http://schemas.microsoft.com/office/powerpoint/2012/main" userId="Windows Kullanıcısı"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3C3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56" autoAdjust="0"/>
    <p:restoredTop sz="94660"/>
  </p:normalViewPr>
  <p:slideViewPr>
    <p:cSldViewPr snapToGrid="0">
      <p:cViewPr varScale="1">
        <p:scale>
          <a:sx n="91" d="100"/>
          <a:sy n="91" d="100"/>
        </p:scale>
        <p:origin x="162" y="108"/>
      </p:cViewPr>
      <p:guideLst>
        <p:guide orient="horz" pos="1275"/>
        <p:guide pos="390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415003-2A1D-4170-9B54-AFE6FC416942}" type="datetimeFigureOut">
              <a:rPr lang="tr-TR" smtClean="0"/>
              <a:pPr/>
              <a:t>12.01.2019</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36AC1E-D22F-46E2-87C3-B40774F75EC2}" type="slidenum">
              <a:rPr lang="tr-TR" smtClean="0"/>
              <a:pPr/>
              <a:t>‹#›</a:t>
            </a:fld>
            <a:endParaRPr lang="tr-TR"/>
          </a:p>
        </p:txBody>
      </p:sp>
    </p:spTree>
    <p:extLst>
      <p:ext uri="{BB962C8B-B14F-4D97-AF65-F5344CB8AC3E}">
        <p14:creationId xmlns:p14="http://schemas.microsoft.com/office/powerpoint/2010/main" val="4154911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C36AC1E-D22F-46E2-87C3-B40774F75EC2}" type="slidenum">
              <a:rPr lang="tr-TR" smtClean="0"/>
              <a:pPr/>
              <a:t>2</a:t>
            </a:fld>
            <a:endParaRPr lang="tr-TR"/>
          </a:p>
        </p:txBody>
      </p:sp>
    </p:spTree>
    <p:extLst>
      <p:ext uri="{BB962C8B-B14F-4D97-AF65-F5344CB8AC3E}">
        <p14:creationId xmlns:p14="http://schemas.microsoft.com/office/powerpoint/2010/main" val="2465596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C36AC1E-D22F-46E2-87C3-B40774F75EC2}" type="slidenum">
              <a:rPr lang="tr-TR" smtClean="0"/>
              <a:pPr/>
              <a:t>11</a:t>
            </a:fld>
            <a:endParaRPr lang="tr-TR"/>
          </a:p>
        </p:txBody>
      </p:sp>
    </p:spTree>
    <p:extLst>
      <p:ext uri="{BB962C8B-B14F-4D97-AF65-F5344CB8AC3E}">
        <p14:creationId xmlns:p14="http://schemas.microsoft.com/office/powerpoint/2010/main" val="2681971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C36AC1E-D22F-46E2-87C3-B40774F75EC2}" type="slidenum">
              <a:rPr lang="tr-TR" smtClean="0"/>
              <a:pPr/>
              <a:t>12</a:t>
            </a:fld>
            <a:endParaRPr lang="tr-TR"/>
          </a:p>
        </p:txBody>
      </p:sp>
    </p:spTree>
    <p:extLst>
      <p:ext uri="{BB962C8B-B14F-4D97-AF65-F5344CB8AC3E}">
        <p14:creationId xmlns:p14="http://schemas.microsoft.com/office/powerpoint/2010/main" val="4103318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C36AC1E-D22F-46E2-87C3-B40774F75EC2}" type="slidenum">
              <a:rPr lang="tr-TR" smtClean="0"/>
              <a:pPr/>
              <a:t>13</a:t>
            </a:fld>
            <a:endParaRPr lang="tr-TR"/>
          </a:p>
        </p:txBody>
      </p:sp>
    </p:spTree>
    <p:extLst>
      <p:ext uri="{BB962C8B-B14F-4D97-AF65-F5344CB8AC3E}">
        <p14:creationId xmlns:p14="http://schemas.microsoft.com/office/powerpoint/2010/main" val="3247945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C36AC1E-D22F-46E2-87C3-B40774F75EC2}" type="slidenum">
              <a:rPr lang="tr-TR" smtClean="0"/>
              <a:pPr/>
              <a:t>14</a:t>
            </a:fld>
            <a:endParaRPr lang="tr-TR"/>
          </a:p>
        </p:txBody>
      </p:sp>
    </p:spTree>
    <p:extLst>
      <p:ext uri="{BB962C8B-B14F-4D97-AF65-F5344CB8AC3E}">
        <p14:creationId xmlns:p14="http://schemas.microsoft.com/office/powerpoint/2010/main" val="2243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C36AC1E-D22F-46E2-87C3-B40774F75EC2}" type="slidenum">
              <a:rPr lang="tr-TR" smtClean="0"/>
              <a:pPr/>
              <a:t>15</a:t>
            </a:fld>
            <a:endParaRPr lang="tr-TR"/>
          </a:p>
        </p:txBody>
      </p:sp>
    </p:spTree>
    <p:extLst>
      <p:ext uri="{BB962C8B-B14F-4D97-AF65-F5344CB8AC3E}">
        <p14:creationId xmlns:p14="http://schemas.microsoft.com/office/powerpoint/2010/main" val="8985299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C36AC1E-D22F-46E2-87C3-B40774F75EC2}" type="slidenum">
              <a:rPr lang="tr-TR" smtClean="0"/>
              <a:pPr/>
              <a:t>16</a:t>
            </a:fld>
            <a:endParaRPr lang="tr-TR"/>
          </a:p>
        </p:txBody>
      </p:sp>
    </p:spTree>
    <p:extLst>
      <p:ext uri="{BB962C8B-B14F-4D97-AF65-F5344CB8AC3E}">
        <p14:creationId xmlns:p14="http://schemas.microsoft.com/office/powerpoint/2010/main" val="1515629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C36AC1E-D22F-46E2-87C3-B40774F75EC2}" type="slidenum">
              <a:rPr lang="tr-TR" smtClean="0"/>
              <a:pPr/>
              <a:t>17</a:t>
            </a:fld>
            <a:endParaRPr lang="tr-TR"/>
          </a:p>
        </p:txBody>
      </p:sp>
    </p:spTree>
    <p:extLst>
      <p:ext uri="{BB962C8B-B14F-4D97-AF65-F5344CB8AC3E}">
        <p14:creationId xmlns:p14="http://schemas.microsoft.com/office/powerpoint/2010/main" val="37728374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C36AC1E-D22F-46E2-87C3-B40774F75EC2}" type="slidenum">
              <a:rPr lang="tr-TR" smtClean="0"/>
              <a:pPr/>
              <a:t>18</a:t>
            </a:fld>
            <a:endParaRPr lang="tr-TR"/>
          </a:p>
        </p:txBody>
      </p:sp>
    </p:spTree>
    <p:extLst>
      <p:ext uri="{BB962C8B-B14F-4D97-AF65-F5344CB8AC3E}">
        <p14:creationId xmlns:p14="http://schemas.microsoft.com/office/powerpoint/2010/main" val="12783090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C36AC1E-D22F-46E2-87C3-B40774F75EC2}" type="slidenum">
              <a:rPr lang="tr-TR" smtClean="0"/>
              <a:pPr/>
              <a:t>19</a:t>
            </a:fld>
            <a:endParaRPr lang="tr-TR"/>
          </a:p>
        </p:txBody>
      </p:sp>
    </p:spTree>
    <p:extLst>
      <p:ext uri="{BB962C8B-B14F-4D97-AF65-F5344CB8AC3E}">
        <p14:creationId xmlns:p14="http://schemas.microsoft.com/office/powerpoint/2010/main" val="31862983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C36AC1E-D22F-46E2-87C3-B40774F75EC2}" type="slidenum">
              <a:rPr lang="tr-TR" smtClean="0"/>
              <a:pPr/>
              <a:t>20</a:t>
            </a:fld>
            <a:endParaRPr lang="tr-TR"/>
          </a:p>
        </p:txBody>
      </p:sp>
    </p:spTree>
    <p:extLst>
      <p:ext uri="{BB962C8B-B14F-4D97-AF65-F5344CB8AC3E}">
        <p14:creationId xmlns:p14="http://schemas.microsoft.com/office/powerpoint/2010/main" val="2031898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C36AC1E-D22F-46E2-87C3-B40774F75EC2}" type="slidenum">
              <a:rPr lang="tr-TR" smtClean="0"/>
              <a:pPr/>
              <a:t>3</a:t>
            </a:fld>
            <a:endParaRPr lang="tr-TR"/>
          </a:p>
        </p:txBody>
      </p:sp>
    </p:spTree>
    <p:extLst>
      <p:ext uri="{BB962C8B-B14F-4D97-AF65-F5344CB8AC3E}">
        <p14:creationId xmlns:p14="http://schemas.microsoft.com/office/powerpoint/2010/main" val="27788127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C36AC1E-D22F-46E2-87C3-B40774F75EC2}" type="slidenum">
              <a:rPr lang="tr-TR" smtClean="0"/>
              <a:pPr/>
              <a:t>21</a:t>
            </a:fld>
            <a:endParaRPr lang="tr-TR"/>
          </a:p>
        </p:txBody>
      </p:sp>
    </p:spTree>
    <p:extLst>
      <p:ext uri="{BB962C8B-B14F-4D97-AF65-F5344CB8AC3E}">
        <p14:creationId xmlns:p14="http://schemas.microsoft.com/office/powerpoint/2010/main" val="37077941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C36AC1E-D22F-46E2-87C3-B40774F75EC2}" type="slidenum">
              <a:rPr lang="tr-TR" smtClean="0"/>
              <a:pPr/>
              <a:t>22</a:t>
            </a:fld>
            <a:endParaRPr lang="tr-TR"/>
          </a:p>
        </p:txBody>
      </p:sp>
    </p:spTree>
    <p:extLst>
      <p:ext uri="{BB962C8B-B14F-4D97-AF65-F5344CB8AC3E}">
        <p14:creationId xmlns:p14="http://schemas.microsoft.com/office/powerpoint/2010/main" val="32109393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C36AC1E-D22F-46E2-87C3-B40774F75EC2}" type="slidenum">
              <a:rPr lang="tr-TR" smtClean="0"/>
              <a:pPr/>
              <a:t>23</a:t>
            </a:fld>
            <a:endParaRPr lang="tr-TR"/>
          </a:p>
        </p:txBody>
      </p:sp>
    </p:spTree>
    <p:extLst>
      <p:ext uri="{BB962C8B-B14F-4D97-AF65-F5344CB8AC3E}">
        <p14:creationId xmlns:p14="http://schemas.microsoft.com/office/powerpoint/2010/main" val="15301372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C36AC1E-D22F-46E2-87C3-B40774F75EC2}" type="slidenum">
              <a:rPr lang="tr-TR" smtClean="0"/>
              <a:pPr/>
              <a:t>24</a:t>
            </a:fld>
            <a:endParaRPr lang="tr-TR"/>
          </a:p>
        </p:txBody>
      </p:sp>
    </p:spTree>
    <p:extLst>
      <p:ext uri="{BB962C8B-B14F-4D97-AF65-F5344CB8AC3E}">
        <p14:creationId xmlns:p14="http://schemas.microsoft.com/office/powerpoint/2010/main" val="8424254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C36AC1E-D22F-46E2-87C3-B40774F75EC2}" type="slidenum">
              <a:rPr lang="tr-TR" smtClean="0"/>
              <a:pPr/>
              <a:t>25</a:t>
            </a:fld>
            <a:endParaRPr lang="tr-TR"/>
          </a:p>
        </p:txBody>
      </p:sp>
    </p:spTree>
    <p:extLst>
      <p:ext uri="{BB962C8B-B14F-4D97-AF65-F5344CB8AC3E}">
        <p14:creationId xmlns:p14="http://schemas.microsoft.com/office/powerpoint/2010/main" val="5807666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C36AC1E-D22F-46E2-87C3-B40774F75EC2}" type="slidenum">
              <a:rPr lang="tr-TR" smtClean="0"/>
              <a:pPr/>
              <a:t>26</a:t>
            </a:fld>
            <a:endParaRPr lang="tr-TR"/>
          </a:p>
        </p:txBody>
      </p:sp>
    </p:spTree>
    <p:extLst>
      <p:ext uri="{BB962C8B-B14F-4D97-AF65-F5344CB8AC3E}">
        <p14:creationId xmlns:p14="http://schemas.microsoft.com/office/powerpoint/2010/main" val="3272275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C36AC1E-D22F-46E2-87C3-B40774F75EC2}" type="slidenum">
              <a:rPr lang="tr-TR" smtClean="0"/>
              <a:pPr/>
              <a:t>27</a:t>
            </a:fld>
            <a:endParaRPr lang="tr-TR"/>
          </a:p>
        </p:txBody>
      </p:sp>
    </p:spTree>
    <p:extLst>
      <p:ext uri="{BB962C8B-B14F-4D97-AF65-F5344CB8AC3E}">
        <p14:creationId xmlns:p14="http://schemas.microsoft.com/office/powerpoint/2010/main" val="15677646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C36AC1E-D22F-46E2-87C3-B40774F75EC2}" type="slidenum">
              <a:rPr lang="tr-TR" smtClean="0"/>
              <a:pPr/>
              <a:t>28</a:t>
            </a:fld>
            <a:endParaRPr lang="tr-TR"/>
          </a:p>
        </p:txBody>
      </p:sp>
    </p:spTree>
    <p:extLst>
      <p:ext uri="{BB962C8B-B14F-4D97-AF65-F5344CB8AC3E}">
        <p14:creationId xmlns:p14="http://schemas.microsoft.com/office/powerpoint/2010/main" val="25507999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C36AC1E-D22F-46E2-87C3-B40774F75EC2}" type="slidenum">
              <a:rPr lang="tr-TR" smtClean="0"/>
              <a:pPr/>
              <a:t>29</a:t>
            </a:fld>
            <a:endParaRPr lang="tr-TR"/>
          </a:p>
        </p:txBody>
      </p:sp>
    </p:spTree>
    <p:extLst>
      <p:ext uri="{BB962C8B-B14F-4D97-AF65-F5344CB8AC3E}">
        <p14:creationId xmlns:p14="http://schemas.microsoft.com/office/powerpoint/2010/main" val="33622588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C36AC1E-D22F-46E2-87C3-B40774F75EC2}" type="slidenum">
              <a:rPr lang="tr-TR" smtClean="0"/>
              <a:pPr/>
              <a:t>30</a:t>
            </a:fld>
            <a:endParaRPr lang="tr-TR"/>
          </a:p>
        </p:txBody>
      </p:sp>
    </p:spTree>
    <p:extLst>
      <p:ext uri="{BB962C8B-B14F-4D97-AF65-F5344CB8AC3E}">
        <p14:creationId xmlns:p14="http://schemas.microsoft.com/office/powerpoint/2010/main" val="2556798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C36AC1E-D22F-46E2-87C3-B40774F75EC2}" type="slidenum">
              <a:rPr lang="tr-TR" smtClean="0"/>
              <a:pPr/>
              <a:t>4</a:t>
            </a:fld>
            <a:endParaRPr lang="tr-TR"/>
          </a:p>
        </p:txBody>
      </p:sp>
    </p:spTree>
    <p:extLst>
      <p:ext uri="{BB962C8B-B14F-4D97-AF65-F5344CB8AC3E}">
        <p14:creationId xmlns:p14="http://schemas.microsoft.com/office/powerpoint/2010/main" val="4184040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C36AC1E-D22F-46E2-87C3-B40774F75EC2}" type="slidenum">
              <a:rPr lang="tr-TR" smtClean="0"/>
              <a:pPr/>
              <a:t>31</a:t>
            </a:fld>
            <a:endParaRPr lang="tr-TR"/>
          </a:p>
        </p:txBody>
      </p:sp>
    </p:spTree>
    <p:extLst>
      <p:ext uri="{BB962C8B-B14F-4D97-AF65-F5344CB8AC3E}">
        <p14:creationId xmlns:p14="http://schemas.microsoft.com/office/powerpoint/2010/main" val="15963656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C36AC1E-D22F-46E2-87C3-B40774F75EC2}" type="slidenum">
              <a:rPr lang="tr-TR" smtClean="0"/>
              <a:pPr/>
              <a:t>32</a:t>
            </a:fld>
            <a:endParaRPr lang="tr-TR"/>
          </a:p>
        </p:txBody>
      </p:sp>
    </p:spTree>
    <p:extLst>
      <p:ext uri="{BB962C8B-B14F-4D97-AF65-F5344CB8AC3E}">
        <p14:creationId xmlns:p14="http://schemas.microsoft.com/office/powerpoint/2010/main" val="37145486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C36AC1E-D22F-46E2-87C3-B40774F75EC2}" type="slidenum">
              <a:rPr lang="tr-TR" smtClean="0"/>
              <a:pPr/>
              <a:t>33</a:t>
            </a:fld>
            <a:endParaRPr lang="tr-TR"/>
          </a:p>
        </p:txBody>
      </p:sp>
    </p:spTree>
    <p:extLst>
      <p:ext uri="{BB962C8B-B14F-4D97-AF65-F5344CB8AC3E}">
        <p14:creationId xmlns:p14="http://schemas.microsoft.com/office/powerpoint/2010/main" val="5036698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C36AC1E-D22F-46E2-87C3-B40774F75EC2}" type="slidenum">
              <a:rPr lang="tr-TR" smtClean="0"/>
              <a:pPr/>
              <a:t>34</a:t>
            </a:fld>
            <a:endParaRPr lang="tr-TR"/>
          </a:p>
        </p:txBody>
      </p:sp>
    </p:spTree>
    <p:extLst>
      <p:ext uri="{BB962C8B-B14F-4D97-AF65-F5344CB8AC3E}">
        <p14:creationId xmlns:p14="http://schemas.microsoft.com/office/powerpoint/2010/main" val="14151369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C36AC1E-D22F-46E2-87C3-B40774F75EC2}" type="slidenum">
              <a:rPr lang="tr-TR" smtClean="0"/>
              <a:pPr/>
              <a:t>35</a:t>
            </a:fld>
            <a:endParaRPr lang="tr-TR"/>
          </a:p>
        </p:txBody>
      </p:sp>
    </p:spTree>
    <p:extLst>
      <p:ext uri="{BB962C8B-B14F-4D97-AF65-F5344CB8AC3E}">
        <p14:creationId xmlns:p14="http://schemas.microsoft.com/office/powerpoint/2010/main" val="7806674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C36AC1E-D22F-46E2-87C3-B40774F75EC2}" type="slidenum">
              <a:rPr lang="tr-TR" smtClean="0"/>
              <a:pPr/>
              <a:t>36</a:t>
            </a:fld>
            <a:endParaRPr lang="tr-TR"/>
          </a:p>
        </p:txBody>
      </p:sp>
    </p:spTree>
    <p:extLst>
      <p:ext uri="{BB962C8B-B14F-4D97-AF65-F5344CB8AC3E}">
        <p14:creationId xmlns:p14="http://schemas.microsoft.com/office/powerpoint/2010/main" val="21079585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C36AC1E-D22F-46E2-87C3-B40774F75EC2}" type="slidenum">
              <a:rPr lang="tr-TR" smtClean="0"/>
              <a:pPr/>
              <a:t>37</a:t>
            </a:fld>
            <a:endParaRPr lang="tr-TR"/>
          </a:p>
        </p:txBody>
      </p:sp>
    </p:spTree>
    <p:extLst>
      <p:ext uri="{BB962C8B-B14F-4D97-AF65-F5344CB8AC3E}">
        <p14:creationId xmlns:p14="http://schemas.microsoft.com/office/powerpoint/2010/main" val="18126822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C36AC1E-D22F-46E2-87C3-B40774F75EC2}" type="slidenum">
              <a:rPr lang="tr-TR" smtClean="0"/>
              <a:pPr/>
              <a:t>38</a:t>
            </a:fld>
            <a:endParaRPr lang="tr-TR"/>
          </a:p>
        </p:txBody>
      </p:sp>
    </p:spTree>
    <p:extLst>
      <p:ext uri="{BB962C8B-B14F-4D97-AF65-F5344CB8AC3E}">
        <p14:creationId xmlns:p14="http://schemas.microsoft.com/office/powerpoint/2010/main" val="18953278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C36AC1E-D22F-46E2-87C3-B40774F75EC2}" type="slidenum">
              <a:rPr lang="tr-TR" smtClean="0"/>
              <a:pPr/>
              <a:t>39</a:t>
            </a:fld>
            <a:endParaRPr lang="tr-TR"/>
          </a:p>
        </p:txBody>
      </p:sp>
    </p:spTree>
    <p:extLst>
      <p:ext uri="{BB962C8B-B14F-4D97-AF65-F5344CB8AC3E}">
        <p14:creationId xmlns:p14="http://schemas.microsoft.com/office/powerpoint/2010/main" val="35743727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C36AC1E-D22F-46E2-87C3-B40774F75EC2}" type="slidenum">
              <a:rPr lang="tr-TR" smtClean="0"/>
              <a:pPr/>
              <a:t>40</a:t>
            </a:fld>
            <a:endParaRPr lang="tr-TR"/>
          </a:p>
        </p:txBody>
      </p:sp>
    </p:spTree>
    <p:extLst>
      <p:ext uri="{BB962C8B-B14F-4D97-AF65-F5344CB8AC3E}">
        <p14:creationId xmlns:p14="http://schemas.microsoft.com/office/powerpoint/2010/main" val="1558873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C36AC1E-D22F-46E2-87C3-B40774F75EC2}" type="slidenum">
              <a:rPr lang="tr-TR" smtClean="0"/>
              <a:pPr/>
              <a:t>5</a:t>
            </a:fld>
            <a:endParaRPr lang="tr-TR"/>
          </a:p>
        </p:txBody>
      </p:sp>
    </p:spTree>
    <p:extLst>
      <p:ext uri="{BB962C8B-B14F-4D97-AF65-F5344CB8AC3E}">
        <p14:creationId xmlns:p14="http://schemas.microsoft.com/office/powerpoint/2010/main" val="35596923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C36AC1E-D22F-46E2-87C3-B40774F75EC2}" type="slidenum">
              <a:rPr lang="tr-TR" smtClean="0"/>
              <a:pPr/>
              <a:t>41</a:t>
            </a:fld>
            <a:endParaRPr lang="tr-TR"/>
          </a:p>
        </p:txBody>
      </p:sp>
    </p:spTree>
    <p:extLst>
      <p:ext uri="{BB962C8B-B14F-4D97-AF65-F5344CB8AC3E}">
        <p14:creationId xmlns:p14="http://schemas.microsoft.com/office/powerpoint/2010/main" val="24759420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C36AC1E-D22F-46E2-87C3-B40774F75EC2}" type="slidenum">
              <a:rPr lang="tr-TR" smtClean="0"/>
              <a:pPr/>
              <a:t>42</a:t>
            </a:fld>
            <a:endParaRPr lang="tr-TR"/>
          </a:p>
        </p:txBody>
      </p:sp>
    </p:spTree>
    <p:extLst>
      <p:ext uri="{BB962C8B-B14F-4D97-AF65-F5344CB8AC3E}">
        <p14:creationId xmlns:p14="http://schemas.microsoft.com/office/powerpoint/2010/main" val="19113154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C36AC1E-D22F-46E2-87C3-B40774F75EC2}" type="slidenum">
              <a:rPr lang="tr-TR" smtClean="0"/>
              <a:pPr/>
              <a:t>43</a:t>
            </a:fld>
            <a:endParaRPr lang="tr-TR"/>
          </a:p>
        </p:txBody>
      </p:sp>
    </p:spTree>
    <p:extLst>
      <p:ext uri="{BB962C8B-B14F-4D97-AF65-F5344CB8AC3E}">
        <p14:creationId xmlns:p14="http://schemas.microsoft.com/office/powerpoint/2010/main" val="36960013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C36AC1E-D22F-46E2-87C3-B40774F75EC2}" type="slidenum">
              <a:rPr lang="tr-TR" smtClean="0"/>
              <a:pPr/>
              <a:t>44</a:t>
            </a:fld>
            <a:endParaRPr lang="tr-TR"/>
          </a:p>
        </p:txBody>
      </p:sp>
    </p:spTree>
    <p:extLst>
      <p:ext uri="{BB962C8B-B14F-4D97-AF65-F5344CB8AC3E}">
        <p14:creationId xmlns:p14="http://schemas.microsoft.com/office/powerpoint/2010/main" val="7328205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C36AC1E-D22F-46E2-87C3-B40774F75EC2}" type="slidenum">
              <a:rPr lang="tr-TR" smtClean="0"/>
              <a:pPr/>
              <a:t>45</a:t>
            </a:fld>
            <a:endParaRPr lang="tr-TR"/>
          </a:p>
        </p:txBody>
      </p:sp>
    </p:spTree>
    <p:extLst>
      <p:ext uri="{BB962C8B-B14F-4D97-AF65-F5344CB8AC3E}">
        <p14:creationId xmlns:p14="http://schemas.microsoft.com/office/powerpoint/2010/main" val="3840751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C36AC1E-D22F-46E2-87C3-B40774F75EC2}" type="slidenum">
              <a:rPr lang="tr-TR" smtClean="0"/>
              <a:pPr/>
              <a:t>6</a:t>
            </a:fld>
            <a:endParaRPr lang="tr-TR"/>
          </a:p>
        </p:txBody>
      </p:sp>
    </p:spTree>
    <p:extLst>
      <p:ext uri="{BB962C8B-B14F-4D97-AF65-F5344CB8AC3E}">
        <p14:creationId xmlns:p14="http://schemas.microsoft.com/office/powerpoint/2010/main" val="3939453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C36AC1E-D22F-46E2-87C3-B40774F75EC2}" type="slidenum">
              <a:rPr lang="tr-TR" smtClean="0"/>
              <a:pPr/>
              <a:t>7</a:t>
            </a:fld>
            <a:endParaRPr lang="tr-TR"/>
          </a:p>
        </p:txBody>
      </p:sp>
    </p:spTree>
    <p:extLst>
      <p:ext uri="{BB962C8B-B14F-4D97-AF65-F5344CB8AC3E}">
        <p14:creationId xmlns:p14="http://schemas.microsoft.com/office/powerpoint/2010/main" val="2626086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C36AC1E-D22F-46E2-87C3-B40774F75EC2}" type="slidenum">
              <a:rPr lang="tr-TR" smtClean="0"/>
              <a:pPr/>
              <a:t>8</a:t>
            </a:fld>
            <a:endParaRPr lang="tr-TR"/>
          </a:p>
        </p:txBody>
      </p:sp>
    </p:spTree>
    <p:extLst>
      <p:ext uri="{BB962C8B-B14F-4D97-AF65-F5344CB8AC3E}">
        <p14:creationId xmlns:p14="http://schemas.microsoft.com/office/powerpoint/2010/main" val="1181274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C36AC1E-D22F-46E2-87C3-B40774F75EC2}" type="slidenum">
              <a:rPr lang="tr-TR" smtClean="0"/>
              <a:pPr/>
              <a:t>9</a:t>
            </a:fld>
            <a:endParaRPr lang="tr-TR"/>
          </a:p>
        </p:txBody>
      </p:sp>
    </p:spTree>
    <p:extLst>
      <p:ext uri="{BB962C8B-B14F-4D97-AF65-F5344CB8AC3E}">
        <p14:creationId xmlns:p14="http://schemas.microsoft.com/office/powerpoint/2010/main" val="2013096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C36AC1E-D22F-46E2-87C3-B40774F75EC2}" type="slidenum">
              <a:rPr lang="tr-TR" smtClean="0"/>
              <a:pPr/>
              <a:t>10</a:t>
            </a:fld>
            <a:endParaRPr lang="tr-TR"/>
          </a:p>
        </p:txBody>
      </p:sp>
    </p:spTree>
    <p:extLst>
      <p:ext uri="{BB962C8B-B14F-4D97-AF65-F5344CB8AC3E}">
        <p14:creationId xmlns:p14="http://schemas.microsoft.com/office/powerpoint/2010/main" val="2592654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tr-TR"/>
              <a:t>Asıl başlık stili için tıklatın</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a:t>Asıl alt başlık stilini düzenlemek için tıklatın</a:t>
            </a:r>
            <a:endParaRPr lang="en-US" dirty="0"/>
          </a:p>
        </p:txBody>
      </p:sp>
      <p:sp>
        <p:nvSpPr>
          <p:cNvPr id="4" name="Date Placeholder 3"/>
          <p:cNvSpPr>
            <a:spLocks noGrp="1"/>
          </p:cNvSpPr>
          <p:nvPr>
            <p:ph type="dt" sz="half" idx="10"/>
          </p:nvPr>
        </p:nvSpPr>
        <p:spPr/>
        <p:txBody>
          <a:bodyPr/>
          <a:lstStyle/>
          <a:p>
            <a:fld id="{A9A58F34-18CC-4E4A-B0A3-B4A1B82159ED}" type="datetimeFigureOut">
              <a:rPr lang="tr-TR" smtClean="0"/>
              <a:pPr/>
              <a:t>12.01.2019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DF9679D-BA3E-4669-B444-6BB37805C5CD}" type="slidenum">
              <a:rPr lang="tr-TR" smtClean="0"/>
              <a:pPr/>
              <a:t>‹#›</a:t>
            </a:fld>
            <a:endParaRPr lang="tr-TR"/>
          </a:p>
        </p:txBody>
      </p:sp>
    </p:spTree>
    <p:extLst>
      <p:ext uri="{BB962C8B-B14F-4D97-AF65-F5344CB8AC3E}">
        <p14:creationId xmlns:p14="http://schemas.microsoft.com/office/powerpoint/2010/main" val="3187712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Vertical Text Placeholder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A9A58F34-18CC-4E4A-B0A3-B4A1B82159ED}" type="datetimeFigureOut">
              <a:rPr lang="tr-TR" smtClean="0"/>
              <a:pPr/>
              <a:t>12.01.2019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DF9679D-BA3E-4669-B444-6BB37805C5CD}" type="slidenum">
              <a:rPr lang="tr-TR" smtClean="0"/>
              <a:pPr/>
              <a:t>‹#›</a:t>
            </a:fld>
            <a:endParaRPr lang="tr-TR"/>
          </a:p>
        </p:txBody>
      </p:sp>
    </p:spTree>
    <p:extLst>
      <p:ext uri="{BB962C8B-B14F-4D97-AF65-F5344CB8AC3E}">
        <p14:creationId xmlns:p14="http://schemas.microsoft.com/office/powerpoint/2010/main" val="2703649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tr-TR"/>
              <a:t>Asıl başlık stili için tıklatın</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p:txBody>
          <a:bodyPr/>
          <a:lstStyle/>
          <a:p>
            <a:fld id="{A9A58F34-18CC-4E4A-B0A3-B4A1B82159ED}" type="datetimeFigureOut">
              <a:rPr lang="tr-TR" smtClean="0"/>
              <a:pPr/>
              <a:t>12.01.2019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DF9679D-BA3E-4669-B444-6BB37805C5CD}" type="slidenum">
              <a:rPr lang="tr-TR" smtClean="0"/>
              <a:pPr/>
              <a:t>‹#›</a:t>
            </a:fld>
            <a:endParaRPr lang="tr-TR"/>
          </a:p>
        </p:txBody>
      </p:sp>
    </p:spTree>
    <p:extLst>
      <p:ext uri="{BB962C8B-B14F-4D97-AF65-F5344CB8AC3E}">
        <p14:creationId xmlns:p14="http://schemas.microsoft.com/office/powerpoint/2010/main" val="35415746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A9A58F34-18CC-4E4A-B0A3-B4A1B82159ED}" type="datetimeFigureOut">
              <a:rPr lang="tr-TR" smtClean="0"/>
              <a:pPr/>
              <a:t>12.01.2019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DF9679D-BA3E-4669-B444-6BB37805C5CD}" type="slidenum">
              <a:rPr lang="tr-TR" smtClean="0"/>
              <a:pPr/>
              <a:t>‹#›</a:t>
            </a:fld>
            <a:endParaRPr lang="tr-TR"/>
          </a:p>
        </p:txBody>
      </p:sp>
    </p:spTree>
    <p:extLst>
      <p:ext uri="{BB962C8B-B14F-4D97-AF65-F5344CB8AC3E}">
        <p14:creationId xmlns:p14="http://schemas.microsoft.com/office/powerpoint/2010/main" val="132497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tr-TR"/>
              <a:t>Asıl başlık stili için tıklatın</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fld id="{A9A58F34-18CC-4E4A-B0A3-B4A1B82159ED}" type="datetimeFigureOut">
              <a:rPr lang="tr-TR" smtClean="0"/>
              <a:pPr/>
              <a:t>12.01.2019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DF9679D-BA3E-4669-B444-6BB37805C5CD}" type="slidenum">
              <a:rPr lang="tr-TR" smtClean="0"/>
              <a:pPr/>
              <a:t>‹#›</a:t>
            </a:fld>
            <a:endParaRPr lang="tr-TR"/>
          </a:p>
        </p:txBody>
      </p:sp>
    </p:spTree>
    <p:extLst>
      <p:ext uri="{BB962C8B-B14F-4D97-AF65-F5344CB8AC3E}">
        <p14:creationId xmlns:p14="http://schemas.microsoft.com/office/powerpoint/2010/main" val="39894004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A9A58F34-18CC-4E4A-B0A3-B4A1B82159ED}" type="datetimeFigureOut">
              <a:rPr lang="tr-TR" smtClean="0"/>
              <a:pPr/>
              <a:t>12.01.2019</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2DF9679D-BA3E-4669-B444-6BB37805C5CD}" type="slidenum">
              <a:rPr lang="tr-TR" smtClean="0"/>
              <a:pPr/>
              <a:t>‹#›</a:t>
            </a:fld>
            <a:endParaRPr lang="tr-TR"/>
          </a:p>
        </p:txBody>
      </p:sp>
    </p:spTree>
    <p:extLst>
      <p:ext uri="{BB962C8B-B14F-4D97-AF65-F5344CB8AC3E}">
        <p14:creationId xmlns:p14="http://schemas.microsoft.com/office/powerpoint/2010/main" val="1714934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Karşılaştırm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Content Placeholder 3"/>
          <p:cNvSpPr>
            <a:spLocks noGrp="1"/>
          </p:cNvSpPr>
          <p:nvPr>
            <p:ph sz="half" idx="2"/>
          </p:nvPr>
        </p:nvSpPr>
        <p:spPr>
          <a:xfrm>
            <a:off x="845127" y="2507550"/>
            <a:ext cx="5156200" cy="3680525"/>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Content Placeholder 5"/>
          <p:cNvSpPr>
            <a:spLocks noGrp="1"/>
          </p:cNvSpPr>
          <p:nvPr>
            <p:ph sz="quarter" idx="4"/>
          </p:nvPr>
        </p:nvSpPr>
        <p:spPr>
          <a:xfrm>
            <a:off x="6172200" y="2507550"/>
            <a:ext cx="5181601" cy="3680525"/>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7" name="Date Placeholder 6"/>
          <p:cNvSpPr>
            <a:spLocks noGrp="1"/>
          </p:cNvSpPr>
          <p:nvPr>
            <p:ph type="dt" sz="half" idx="10"/>
          </p:nvPr>
        </p:nvSpPr>
        <p:spPr/>
        <p:txBody>
          <a:bodyPr/>
          <a:lstStyle/>
          <a:p>
            <a:fld id="{A9A58F34-18CC-4E4A-B0A3-B4A1B82159ED}" type="datetimeFigureOut">
              <a:rPr lang="tr-TR" smtClean="0"/>
              <a:pPr/>
              <a:t>12.01.2019</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2DF9679D-BA3E-4669-B444-6BB37805C5CD}" type="slidenum">
              <a:rPr lang="tr-TR" smtClean="0"/>
              <a:pPr/>
              <a:t>‹#›</a:t>
            </a:fld>
            <a:endParaRPr lang="tr-TR"/>
          </a:p>
        </p:txBody>
      </p:sp>
      <p:sp>
        <p:nvSpPr>
          <p:cNvPr id="10" name="Title 9"/>
          <p:cNvSpPr>
            <a:spLocks noGrp="1"/>
          </p:cNvSpPr>
          <p:nvPr>
            <p:ph type="title"/>
          </p:nvPr>
        </p:nvSpPr>
        <p:spPr/>
        <p:txBody>
          <a:bodyPr/>
          <a:lstStyle/>
          <a:p>
            <a:r>
              <a:rPr lang="tr-TR"/>
              <a:t>Asıl başlık stili için tıklatın</a:t>
            </a:r>
            <a:endParaRPr lang="en-US" dirty="0"/>
          </a:p>
        </p:txBody>
      </p:sp>
    </p:spTree>
    <p:extLst>
      <p:ext uri="{BB962C8B-B14F-4D97-AF65-F5344CB8AC3E}">
        <p14:creationId xmlns:p14="http://schemas.microsoft.com/office/powerpoint/2010/main" val="1912068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Yalnızca Başlı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9A58F34-18CC-4E4A-B0A3-B4A1B82159ED}" type="datetimeFigureOut">
              <a:rPr lang="tr-TR" smtClean="0"/>
              <a:pPr/>
              <a:t>12.01.2019</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2DF9679D-BA3E-4669-B444-6BB37805C5CD}" type="slidenum">
              <a:rPr lang="tr-TR" smtClean="0"/>
              <a:pPr/>
              <a:t>‹#›</a:t>
            </a:fld>
            <a:endParaRPr lang="tr-TR"/>
          </a:p>
        </p:txBody>
      </p:sp>
      <p:sp>
        <p:nvSpPr>
          <p:cNvPr id="6" name="Title 5"/>
          <p:cNvSpPr>
            <a:spLocks noGrp="1"/>
          </p:cNvSpPr>
          <p:nvPr>
            <p:ph type="title"/>
          </p:nvPr>
        </p:nvSpPr>
        <p:spPr/>
        <p:txBody>
          <a:bodyPr/>
          <a:lstStyle/>
          <a:p>
            <a:r>
              <a:rPr lang="tr-TR"/>
              <a:t>Asıl başlık stili için tıklatın</a:t>
            </a:r>
            <a:endParaRPr lang="en-US"/>
          </a:p>
        </p:txBody>
      </p:sp>
    </p:spTree>
    <p:extLst>
      <p:ext uri="{BB962C8B-B14F-4D97-AF65-F5344CB8AC3E}">
        <p14:creationId xmlns:p14="http://schemas.microsoft.com/office/powerpoint/2010/main" val="769681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A58F34-18CC-4E4A-B0A3-B4A1B82159ED}" type="datetimeFigureOut">
              <a:rPr lang="tr-TR" smtClean="0"/>
              <a:pPr/>
              <a:t>12.01.2019</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2DF9679D-BA3E-4669-B444-6BB37805C5CD}" type="slidenum">
              <a:rPr lang="tr-TR" smtClean="0"/>
              <a:pPr/>
              <a:t>‹#›</a:t>
            </a:fld>
            <a:endParaRPr lang="tr-TR"/>
          </a:p>
        </p:txBody>
      </p:sp>
    </p:spTree>
    <p:extLst>
      <p:ext uri="{BB962C8B-B14F-4D97-AF65-F5344CB8AC3E}">
        <p14:creationId xmlns:p14="http://schemas.microsoft.com/office/powerpoint/2010/main" val="10555574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tr-TR"/>
              <a:t>Asıl başlık stili için tıklatın</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A9A58F34-18CC-4E4A-B0A3-B4A1B82159ED}" type="datetimeFigureOut">
              <a:rPr lang="tr-TR" smtClean="0"/>
              <a:pPr/>
              <a:t>12.01.2019</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2DF9679D-BA3E-4669-B444-6BB37805C5CD}" type="slidenum">
              <a:rPr lang="tr-TR" smtClean="0"/>
              <a:pPr/>
              <a:t>‹#›</a:t>
            </a:fld>
            <a:endParaRPr lang="tr-TR"/>
          </a:p>
        </p:txBody>
      </p:sp>
    </p:spTree>
    <p:extLst>
      <p:ext uri="{BB962C8B-B14F-4D97-AF65-F5344CB8AC3E}">
        <p14:creationId xmlns:p14="http://schemas.microsoft.com/office/powerpoint/2010/main" val="664131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tr-TR"/>
              <a:t>Asıl başlık stili için tıklatın</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A9A58F34-18CC-4E4A-B0A3-B4A1B82159ED}" type="datetimeFigureOut">
              <a:rPr lang="tr-TR" smtClean="0"/>
              <a:pPr/>
              <a:t>12.01.2019</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2DF9679D-BA3E-4669-B444-6BB37805C5CD}" type="slidenum">
              <a:rPr lang="tr-TR" smtClean="0"/>
              <a:pPr/>
              <a:t>‹#›</a:t>
            </a:fld>
            <a:endParaRPr lang="tr-TR"/>
          </a:p>
        </p:txBody>
      </p:sp>
    </p:spTree>
    <p:extLst>
      <p:ext uri="{BB962C8B-B14F-4D97-AF65-F5344CB8AC3E}">
        <p14:creationId xmlns:p14="http://schemas.microsoft.com/office/powerpoint/2010/main" val="234383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A9A58F34-18CC-4E4A-B0A3-B4A1B82159ED}" type="datetimeFigureOut">
              <a:rPr lang="tr-TR" smtClean="0"/>
              <a:pPr/>
              <a:t>12.01.2019</a:t>
            </a:fld>
            <a:endParaRPr lang="tr-T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tr-TR"/>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2DF9679D-BA3E-4669-B444-6BB37805C5CD}" type="slidenum">
              <a:rPr lang="tr-TR" smtClean="0"/>
              <a:pPr/>
              <a:t>‹#›</a:t>
            </a:fld>
            <a:endParaRPr lang="tr-TR"/>
          </a:p>
        </p:txBody>
      </p:sp>
    </p:spTree>
    <p:extLst>
      <p:ext uri="{BB962C8B-B14F-4D97-AF65-F5344CB8AC3E}">
        <p14:creationId xmlns:p14="http://schemas.microsoft.com/office/powerpoint/2010/main" val="18718145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0.jpe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28.pn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41.jpeg"/><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hyperlink" Target="https://tr.wikipedia.org/wiki/1982" TargetMode="External"/><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hyperlink" Target="https://tr.wikipedia.org/wiki/19_Ocak" TargetMode="External"/><Relationship Id="rId5" Type="http://schemas.openxmlformats.org/officeDocument/2006/relationships/hyperlink" Target="https://tr.wikipedia.org/wiki/1945" TargetMode="External"/><Relationship Id="rId4" Type="http://schemas.openxmlformats.org/officeDocument/2006/relationships/hyperlink" Target="https://tr.wikipedia.org/wiki/17_Mart"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g"/></Relationships>
</file>

<file path=ppt/slides/_rels/slide3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46.jpeg"/><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49.jpeg"/></Relationships>
</file>

<file path=ppt/slides/_rels/slide4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50.jpeg"/></Relationships>
</file>

<file path=ppt/slides/_rels/slide4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gif"/><Relationship Id="rId1" Type="http://schemas.openxmlformats.org/officeDocument/2006/relationships/slideLayout" Target="../slideLayouts/slideLayout4.xml"/><Relationship Id="rId4" Type="http://schemas.openxmlformats.org/officeDocument/2006/relationships/image" Target="../media/image52.jpg"/></Relationships>
</file>

<file path=ppt/slides/_rels/slide4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2.gif"/><Relationship Id="rId1" Type="http://schemas.openxmlformats.org/officeDocument/2006/relationships/slideLayout" Target="../slideLayouts/slideLayout4.xml"/><Relationship Id="rId5" Type="http://schemas.openxmlformats.org/officeDocument/2006/relationships/image" Target="../media/image54.jpeg"/><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2.gif"/><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smConfetti">
          <a:fgClr>
            <a:srgbClr val="F43C3C"/>
          </a:fgClr>
          <a:bgClr>
            <a:schemeClr val="bg1"/>
          </a:bgClr>
        </a:pattFill>
        <a:effectLst/>
      </p:bgPr>
    </p:bg>
    <p:spTree>
      <p:nvGrpSpPr>
        <p:cNvPr id="1" name=""/>
        <p:cNvGrpSpPr/>
        <p:nvPr/>
      </p:nvGrpSpPr>
      <p:grpSpPr>
        <a:xfrm>
          <a:off x="0" y="0"/>
          <a:ext cx="0" cy="0"/>
          <a:chOff x="0" y="0"/>
          <a:chExt cx="0" cy="0"/>
        </a:xfrm>
      </p:grpSpPr>
      <p:pic>
        <p:nvPicPr>
          <p:cNvPr id="10" name="Resim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9328" y="3216639"/>
            <a:ext cx="3216498" cy="3216498"/>
          </a:xfrm>
          <a:prstGeom prst="rect">
            <a:avLst/>
          </a:prstGeom>
        </p:spPr>
      </p:pic>
      <p:sp>
        <p:nvSpPr>
          <p:cNvPr id="11" name="Metin kutusu 10"/>
          <p:cNvSpPr txBox="1"/>
          <p:nvPr/>
        </p:nvSpPr>
        <p:spPr>
          <a:xfrm>
            <a:off x="241618" y="195819"/>
            <a:ext cx="11683006" cy="3016210"/>
          </a:xfrm>
          <a:prstGeom prst="rect">
            <a:avLst/>
          </a:prstGeom>
          <a:noFill/>
        </p:spPr>
        <p:txBody>
          <a:bodyPr wrap="none" rtlCol="0">
            <a:spAutoFit/>
          </a:bodyPr>
          <a:lstStyle/>
          <a:p>
            <a:r>
              <a:rPr lang="tr-TR" sz="6600" dirty="0">
                <a:effectLst>
                  <a:outerShdw blurRad="38100" dist="38100" dir="2700000" algn="tl">
                    <a:srgbClr val="000000">
                      <a:alpha val="43137"/>
                    </a:srgbClr>
                  </a:outerShdw>
                </a:effectLst>
                <a:latin typeface="Modern No. 20" panose="02070704070505020303" pitchFamily="18" charset="0"/>
              </a:rPr>
              <a:t>ODTÜ MEZUNLARI DERNEĞİ</a:t>
            </a:r>
          </a:p>
          <a:p>
            <a:pPr algn="ctr"/>
            <a:r>
              <a:rPr lang="tr-TR" sz="3600" dirty="0">
                <a:effectLst>
                  <a:outerShdw blurRad="38100" dist="38100" dir="2700000" algn="tl">
                    <a:srgbClr val="000000">
                      <a:alpha val="43137"/>
                    </a:srgbClr>
                  </a:outerShdw>
                </a:effectLst>
                <a:latin typeface="Modern No. 20" panose="02070704070505020303" pitchFamily="18" charset="0"/>
              </a:rPr>
              <a:t>2018 HAZİRAN – ARALIK</a:t>
            </a:r>
          </a:p>
          <a:p>
            <a:pPr algn="ctr"/>
            <a:endParaRPr lang="en-US" sz="4400" dirty="0">
              <a:effectLst>
                <a:outerShdw blurRad="38100" dist="38100" dir="2700000" algn="tl">
                  <a:srgbClr val="000000">
                    <a:alpha val="43137"/>
                  </a:srgbClr>
                </a:outerShdw>
              </a:effectLst>
              <a:latin typeface="Modern No. 20" panose="02070704070505020303" pitchFamily="18" charset="0"/>
            </a:endParaRPr>
          </a:p>
          <a:p>
            <a:pPr algn="ctr"/>
            <a:r>
              <a:rPr lang="tr-TR" sz="4400" dirty="0">
                <a:effectLst>
                  <a:outerShdw blurRad="38100" dist="38100" dir="2700000" algn="tl">
                    <a:srgbClr val="000000">
                      <a:alpha val="43137"/>
                    </a:srgbClr>
                  </a:outerShdw>
                </a:effectLst>
                <a:latin typeface="Modern No. 20" panose="02070704070505020303" pitchFamily="18" charset="0"/>
              </a:rPr>
              <a:t>ETKİNLİKLER KOMİTESİ </a:t>
            </a:r>
          </a:p>
        </p:txBody>
      </p:sp>
      <p:sp>
        <p:nvSpPr>
          <p:cNvPr id="12" name="Metin kutusu 11"/>
          <p:cNvSpPr txBox="1"/>
          <p:nvPr/>
        </p:nvSpPr>
        <p:spPr>
          <a:xfrm>
            <a:off x="5551205" y="6223628"/>
            <a:ext cx="652743" cy="369332"/>
          </a:xfrm>
          <a:prstGeom prst="rect">
            <a:avLst/>
          </a:prstGeom>
          <a:noFill/>
        </p:spPr>
        <p:txBody>
          <a:bodyPr wrap="none" rtlCol="0">
            <a:spAutoFit/>
          </a:bodyPr>
          <a:lstStyle/>
          <a:p>
            <a:r>
              <a:rPr lang="tr-TR" b="1" dirty="0">
                <a:effectLst>
                  <a:outerShdw blurRad="38100" dist="38100" dir="2700000" algn="tl">
                    <a:srgbClr val="000000">
                      <a:alpha val="43137"/>
                    </a:srgbClr>
                  </a:outerShdw>
                </a:effectLst>
              </a:rPr>
              <a:t>2019</a:t>
            </a:r>
          </a:p>
        </p:txBody>
      </p:sp>
    </p:spTree>
    <p:extLst>
      <p:ext uri="{BB962C8B-B14F-4D97-AF65-F5344CB8AC3E}">
        <p14:creationId xmlns:p14="http://schemas.microsoft.com/office/powerpoint/2010/main" val="4226240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gradFill>
            <a:gsLst>
              <a:gs pos="1000">
                <a:schemeClr val="bg1"/>
              </a:gs>
              <a:gs pos="41000">
                <a:srgbClr val="FF0000"/>
              </a:gs>
              <a:gs pos="74000">
                <a:srgbClr val="C00000"/>
              </a:gs>
              <a:gs pos="94000">
                <a:schemeClr val="tx1">
                  <a:lumMod val="50000"/>
                  <a:lumOff val="50000"/>
                </a:schemeClr>
              </a:gs>
              <a:gs pos="100000">
                <a:schemeClr val="tx1"/>
              </a:gs>
            </a:gsLst>
            <a:lin ang="5400000" scaled="1"/>
          </a:gradFill>
          <a:effectLst/>
          <a:scene3d>
            <a:camera prst="orthographicFront"/>
            <a:lightRig rig="flood" dir="t"/>
          </a:scene3d>
          <a:sp3d prstMaterial="translucentPowder">
            <a:bevelT w="114300" prst="artDeco"/>
            <a:bevelB/>
          </a:sp3d>
        </p:spPr>
        <p:txBody>
          <a:bodyPr>
            <a:normAutofit/>
          </a:bodyPr>
          <a:lstStyle/>
          <a:p>
            <a:pPr algn="ctr"/>
            <a:r>
              <a:rPr lang="tr-TR" sz="6600" b="1" dirty="0">
                <a:solidFill>
                  <a:schemeClr val="accent4">
                    <a:lumMod val="40000"/>
                    <a:lumOff val="60000"/>
                  </a:schemeClr>
                </a:solidFill>
                <a:effectLst>
                  <a:outerShdw blurRad="38100" dist="38100" dir="2700000" algn="tl">
                    <a:srgbClr val="000000">
                      <a:alpha val="43137"/>
                    </a:srgbClr>
                  </a:outerShdw>
                </a:effectLst>
              </a:rPr>
              <a:t>  ODTÜ MEZUNLARI DERNEĞİ</a:t>
            </a:r>
          </a:p>
        </p:txBody>
      </p:sp>
      <p:pic>
        <p:nvPicPr>
          <p:cNvPr id="4" name="İçerik Yer Tutucusu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0" y="297021"/>
            <a:ext cx="1463040" cy="1463040"/>
          </a:xfrm>
        </p:spPr>
      </p:pic>
      <p:sp>
        <p:nvSpPr>
          <p:cNvPr id="5" name="İçerik Yer Tutucusu 4"/>
          <p:cNvSpPr>
            <a:spLocks noGrp="1"/>
          </p:cNvSpPr>
          <p:nvPr>
            <p:ph sz="half" idx="2"/>
          </p:nvPr>
        </p:nvSpPr>
        <p:spPr>
          <a:xfrm>
            <a:off x="0" y="1957589"/>
            <a:ext cx="11627014" cy="4676503"/>
          </a:xfrm>
          <a:pattFill prst="pct5">
            <a:fgClr>
              <a:schemeClr val="accent6">
                <a:lumMod val="75000"/>
              </a:schemeClr>
            </a:fgClr>
            <a:bgClr>
              <a:schemeClr val="bg1"/>
            </a:bgClr>
          </a:pattFill>
        </p:spPr>
        <p:txBody>
          <a:bodyPr>
            <a:normAutofit/>
          </a:bodyPr>
          <a:lstStyle/>
          <a:p>
            <a:pPr marL="514350" indent="-514350">
              <a:buFont typeface="+mj-lt"/>
              <a:buAutoNum type="arabicPeriod" startAt="3"/>
            </a:pPr>
            <a:r>
              <a:rPr lang="tr-TR" sz="2400" b="1" spc="-150" dirty="0">
                <a:latin typeface="High Tower Text" panose="02040502050506030303" pitchFamily="18" charset="0"/>
              </a:rPr>
              <a:t>15.12.2018:</a:t>
            </a:r>
            <a:r>
              <a:rPr lang="tr-TR" sz="2400" spc="-150" dirty="0">
                <a:latin typeface="High Tower Text" panose="02040502050506030303" pitchFamily="18" charset="0"/>
              </a:rPr>
              <a:t> Kır-Kent Yağması Yağmasının Sonu: Büyük Kriz Ve Demokrasi </a:t>
            </a:r>
          </a:p>
          <a:p>
            <a:pPr marL="0" indent="0">
              <a:buNone/>
            </a:pPr>
            <a:r>
              <a:rPr lang="tr-TR" sz="2400" spc="-150" dirty="0">
                <a:latin typeface="High Tower Text" panose="02040502050506030303" pitchFamily="18" charset="0"/>
              </a:rPr>
              <a:t>Konuşmacılar:</a:t>
            </a:r>
            <a:r>
              <a:rPr lang="tr-TR" spc="-150" dirty="0">
                <a:latin typeface="High Tower Text" panose="02040502050506030303" pitchFamily="18" charset="0"/>
              </a:rPr>
              <a:t> </a:t>
            </a:r>
            <a:r>
              <a:rPr lang="tr-TR" sz="2000" spc="-150" dirty="0">
                <a:latin typeface="High Tower Text" panose="02040502050506030303" pitchFamily="18" charset="0"/>
              </a:rPr>
              <a:t>Mustafa Sönmez </a:t>
            </a:r>
            <a:r>
              <a:rPr lang="tr-TR" sz="1400" spc="-150" dirty="0">
                <a:latin typeface="High Tower Text" panose="02040502050506030303" pitchFamily="18" charset="0"/>
              </a:rPr>
              <a:t>(B</a:t>
            </a:r>
            <a:r>
              <a:rPr lang="en-US" sz="1400" spc="-150" dirty="0">
                <a:latin typeface="High Tower Text" panose="02040502050506030303" pitchFamily="18" charset="0"/>
              </a:rPr>
              <a:t>A</a:t>
            </a:r>
            <a:r>
              <a:rPr lang="tr-TR" sz="1400" spc="-150" dirty="0">
                <a:latin typeface="High Tower Text" panose="02040502050506030303" pitchFamily="18" charset="0"/>
              </a:rPr>
              <a:t>’78) </a:t>
            </a:r>
            <a:r>
              <a:rPr lang="en-US" sz="2000" spc="-150" dirty="0">
                <a:latin typeface="High Tower Text" panose="02040502050506030303" pitchFamily="18" charset="0"/>
              </a:rPr>
              <a:t>v</a:t>
            </a:r>
            <a:r>
              <a:rPr lang="tr-TR" sz="2000" spc="-150" dirty="0">
                <a:latin typeface="High Tower Text" panose="02040502050506030303" pitchFamily="18" charset="0"/>
              </a:rPr>
              <a:t>e Prof.Dr. Tarık Şengül </a:t>
            </a:r>
            <a:r>
              <a:rPr lang="tr-TR" sz="1400" spc="-150" dirty="0">
                <a:latin typeface="High Tower Text" panose="02040502050506030303" pitchFamily="18" charset="0"/>
              </a:rPr>
              <a:t>(C</a:t>
            </a:r>
            <a:r>
              <a:rPr lang="en-US" sz="1400" spc="-150" dirty="0">
                <a:latin typeface="High Tower Text" panose="02040502050506030303" pitchFamily="18" charset="0"/>
              </a:rPr>
              <a:t>P</a:t>
            </a:r>
            <a:r>
              <a:rPr lang="tr-TR" sz="1400" spc="-150" dirty="0">
                <a:latin typeface="High Tower Text" panose="02040502050506030303" pitchFamily="18" charset="0"/>
              </a:rPr>
              <a:t>’86)</a:t>
            </a:r>
            <a:r>
              <a:rPr lang="en-US" sz="2000" spc="-150" dirty="0">
                <a:latin typeface="High Tower Text" panose="02040502050506030303" pitchFamily="18" charset="0"/>
              </a:rPr>
              <a:t>, </a:t>
            </a:r>
            <a:r>
              <a:rPr lang="en-US" sz="2400" spc="-150" dirty="0" err="1">
                <a:latin typeface="High Tower Text" panose="02040502050506030303" pitchFamily="18" charset="0"/>
              </a:rPr>
              <a:t>Kolaylaştırıcı</a:t>
            </a:r>
            <a:r>
              <a:rPr lang="en-US" sz="2400" spc="-150" dirty="0">
                <a:latin typeface="High Tower Text" panose="02040502050506030303" pitchFamily="18" charset="0"/>
              </a:rPr>
              <a:t>:</a:t>
            </a:r>
            <a:r>
              <a:rPr lang="tr-TR" sz="2400" spc="-150" dirty="0">
                <a:latin typeface="High Tower Text" panose="02040502050506030303" pitchFamily="18" charset="0"/>
              </a:rPr>
              <a:t>  </a:t>
            </a:r>
            <a:r>
              <a:rPr lang="tr-TR" sz="2000" spc="-150" dirty="0">
                <a:latin typeface="High Tower Text" panose="02040502050506030303" pitchFamily="18" charset="0"/>
              </a:rPr>
              <a:t>Işıkhan Güler </a:t>
            </a:r>
            <a:r>
              <a:rPr lang="tr-TR" sz="1400" spc="-150" dirty="0">
                <a:latin typeface="High Tower Text" panose="02040502050506030303" pitchFamily="18" charset="0"/>
              </a:rPr>
              <a:t>(C</a:t>
            </a:r>
            <a:r>
              <a:rPr lang="en-US" sz="1400" spc="-150" dirty="0">
                <a:latin typeface="High Tower Text" panose="02040502050506030303" pitchFamily="18" charset="0"/>
              </a:rPr>
              <a:t>E</a:t>
            </a:r>
            <a:r>
              <a:rPr lang="tr-TR" sz="1400" spc="-150" dirty="0">
                <a:latin typeface="High Tower Text" panose="02040502050506030303" pitchFamily="18" charset="0"/>
              </a:rPr>
              <a:t>’83)</a:t>
            </a:r>
            <a:endParaRPr lang="en-US" sz="1400" spc="-150" dirty="0">
              <a:latin typeface="High Tower Text" panose="02040502050506030303" pitchFamily="18" charset="0"/>
            </a:endParaRPr>
          </a:p>
          <a:p>
            <a:pPr marL="514350" indent="-514350">
              <a:buFont typeface="+mj-lt"/>
              <a:buAutoNum type="arabicPeriod" startAt="3"/>
            </a:pPr>
            <a:endParaRPr lang="tr-TR" spc="-150" dirty="0">
              <a:latin typeface="High Tower Text" panose="02040502050506030303" pitchFamily="18" charset="0"/>
            </a:endParaRPr>
          </a:p>
          <a:p>
            <a:pPr marL="514350" indent="-514350">
              <a:buFont typeface="+mj-lt"/>
              <a:buAutoNum type="arabicPeriod" startAt="3"/>
            </a:pPr>
            <a:endParaRPr lang="tr-TR" spc="-150" dirty="0">
              <a:latin typeface="High Tower Text" panose="02040502050506030303" pitchFamily="18" charset="0"/>
            </a:endParaRPr>
          </a:p>
          <a:p>
            <a:pPr marL="514350" indent="-514350">
              <a:buFont typeface="+mj-lt"/>
              <a:buAutoNum type="arabicPeriod" startAt="3"/>
            </a:pPr>
            <a:endParaRPr lang="tr-TR" spc="-150" dirty="0">
              <a:latin typeface="High Tower Text" panose="02040502050506030303" pitchFamily="18" charset="0"/>
            </a:endParaRPr>
          </a:p>
          <a:p>
            <a:pPr marL="514350" indent="-514350">
              <a:buFont typeface="+mj-lt"/>
              <a:buAutoNum type="arabicPeriod" startAt="3"/>
            </a:pPr>
            <a:endParaRPr lang="tr-TR" spc="-150" dirty="0">
              <a:latin typeface="High Tower Text" panose="02040502050506030303" pitchFamily="18" charset="0"/>
            </a:endParaRPr>
          </a:p>
          <a:p>
            <a:pPr marL="514350" indent="-514350">
              <a:buFont typeface="+mj-lt"/>
              <a:buAutoNum type="arabicPeriod" startAt="3"/>
            </a:pPr>
            <a:endParaRPr lang="en-US" spc="-150" dirty="0">
              <a:latin typeface="High Tower Text" panose="02040502050506030303" pitchFamily="18" charset="0"/>
            </a:endParaRPr>
          </a:p>
          <a:p>
            <a:pPr marL="0" indent="0">
              <a:buNone/>
            </a:pPr>
            <a:endParaRPr lang="en-US" sz="2400" b="1" dirty="0">
              <a:ln/>
              <a:solidFill>
                <a:srgbClr val="C00000"/>
              </a:solidFill>
              <a:effectLst>
                <a:outerShdw blurRad="38100" dist="19050" dir="2700000" algn="tl" rotWithShape="0">
                  <a:schemeClr val="dk1">
                    <a:lumMod val="50000"/>
                    <a:alpha val="40000"/>
                  </a:schemeClr>
                </a:outerShdw>
              </a:effectLst>
              <a:ea typeface="Segoe UI Black" panose="020B0A02040204020203" pitchFamily="34" charset="0"/>
            </a:endParaRPr>
          </a:p>
          <a:p>
            <a:pPr marL="0" indent="0">
              <a:buNone/>
            </a:pPr>
            <a:endParaRPr lang="en-US" sz="2400" b="1" dirty="0">
              <a:ln/>
              <a:solidFill>
                <a:srgbClr val="C00000"/>
              </a:solidFill>
              <a:effectLst>
                <a:outerShdw blurRad="38100" dist="19050" dir="2700000" algn="tl" rotWithShape="0">
                  <a:schemeClr val="dk1">
                    <a:lumMod val="50000"/>
                    <a:alpha val="40000"/>
                  </a:schemeClr>
                </a:outerShdw>
              </a:effectLst>
              <a:ea typeface="Segoe UI Black" panose="020B0A02040204020203" pitchFamily="34" charset="0"/>
            </a:endParaRPr>
          </a:p>
        </p:txBody>
      </p:sp>
      <p:sp>
        <p:nvSpPr>
          <p:cNvPr id="6" name="Metin kutusu 5">
            <a:extLst>
              <a:ext uri="{FF2B5EF4-FFF2-40B4-BE49-F238E27FC236}">
                <a16:creationId xmlns:a16="http://schemas.microsoft.com/office/drawing/2014/main" xmlns="" id="{FDB328CA-E334-4DFF-AAC1-6AC7362558EE}"/>
              </a:ext>
            </a:extLst>
          </p:cNvPr>
          <p:cNvSpPr txBox="1"/>
          <p:nvPr/>
        </p:nvSpPr>
        <p:spPr>
          <a:xfrm>
            <a:off x="11119183" y="3429000"/>
            <a:ext cx="861774" cy="3301068"/>
          </a:xfrm>
          <a:prstGeom prst="rect">
            <a:avLst/>
          </a:prstGeom>
          <a:noFill/>
        </p:spPr>
        <p:txBody>
          <a:bodyPr vert="vert" wrap="square" rtlCol="0">
            <a:spAutoFit/>
          </a:bodyPr>
          <a:lstStyle/>
          <a:p>
            <a:r>
              <a:rPr lang="en-US" sz="2000" b="1" dirty="0">
                <a:ln/>
                <a:solidFill>
                  <a:srgbClr val="0070C0"/>
                </a:solidFill>
                <a:effectLst>
                  <a:outerShdw blurRad="38100" dist="19050" dir="2700000" algn="tl" rotWithShape="0">
                    <a:schemeClr val="dk1">
                      <a:lumMod val="50000"/>
                      <a:alpha val="40000"/>
                    </a:schemeClr>
                  </a:outerShdw>
                </a:effectLst>
                <a:ea typeface="Segoe UI Black" panose="020B0A02040204020203" pitchFamily="34" charset="0"/>
              </a:rPr>
              <a:t>ETKİNLİKLER KOMİTESİ  </a:t>
            </a:r>
          </a:p>
          <a:p>
            <a:endParaRPr lang="tr-TR" sz="2400" spc="-300" dirty="0"/>
          </a:p>
        </p:txBody>
      </p:sp>
      <p:pic>
        <p:nvPicPr>
          <p:cNvPr id="7" name="Resim 6" descr="tavan, iç mekan, kişi, duvar içeren bir resim&#10;&#10;Açıklama otomatik olarak oluşturuldu">
            <a:extLst>
              <a:ext uri="{FF2B5EF4-FFF2-40B4-BE49-F238E27FC236}">
                <a16:creationId xmlns:a16="http://schemas.microsoft.com/office/drawing/2014/main" xmlns="" id="{81C44985-1B26-46E2-9319-F3E230F005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262" y="3984771"/>
            <a:ext cx="3388103" cy="22587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Resim 9" descr="metin içeren bir resim&#10;&#10;Açıklama otomatik olarak oluşturuldu">
            <a:extLst>
              <a:ext uri="{FF2B5EF4-FFF2-40B4-BE49-F238E27FC236}">
                <a16:creationId xmlns:a16="http://schemas.microsoft.com/office/drawing/2014/main" xmlns="" id="{DCB5980A-CFB4-40F1-A50D-51375B279A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21745">
            <a:off x="4678065" y="3531764"/>
            <a:ext cx="1916942" cy="2711742"/>
          </a:xfrm>
          <a:prstGeom prst="rect">
            <a:avLst/>
          </a:prstGeom>
        </p:spPr>
      </p:pic>
      <p:pic>
        <p:nvPicPr>
          <p:cNvPr id="12" name="Resim 11" descr="duvar, iç mekan, kırmızı, yer içeren bir resim&#10;&#10;Açıklama otomatik olarak oluşturuldu">
            <a:extLst>
              <a:ext uri="{FF2B5EF4-FFF2-40B4-BE49-F238E27FC236}">
                <a16:creationId xmlns:a16="http://schemas.microsoft.com/office/drawing/2014/main" xmlns="" id="{D3EB9694-D42C-49F0-B23C-ECEE4E3269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3828" y="3817344"/>
            <a:ext cx="3639243" cy="24261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4566207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gradFill>
            <a:gsLst>
              <a:gs pos="1000">
                <a:schemeClr val="bg1"/>
              </a:gs>
              <a:gs pos="41000">
                <a:srgbClr val="FF0000"/>
              </a:gs>
              <a:gs pos="74000">
                <a:srgbClr val="C00000"/>
              </a:gs>
              <a:gs pos="94000">
                <a:schemeClr val="tx1">
                  <a:lumMod val="50000"/>
                  <a:lumOff val="50000"/>
                </a:schemeClr>
              </a:gs>
              <a:gs pos="100000">
                <a:schemeClr val="tx1"/>
              </a:gs>
            </a:gsLst>
            <a:lin ang="5400000" scaled="1"/>
          </a:gradFill>
          <a:effectLst/>
          <a:scene3d>
            <a:camera prst="orthographicFront"/>
            <a:lightRig rig="flood" dir="t"/>
          </a:scene3d>
          <a:sp3d prstMaterial="translucentPowder">
            <a:bevelT w="114300" prst="artDeco"/>
            <a:bevelB/>
          </a:sp3d>
        </p:spPr>
        <p:txBody>
          <a:bodyPr>
            <a:normAutofit/>
          </a:bodyPr>
          <a:lstStyle/>
          <a:p>
            <a:pPr algn="ctr"/>
            <a:r>
              <a:rPr lang="tr-TR" sz="6600" b="1" dirty="0">
                <a:solidFill>
                  <a:schemeClr val="accent4">
                    <a:lumMod val="40000"/>
                    <a:lumOff val="60000"/>
                  </a:schemeClr>
                </a:solidFill>
                <a:effectLst>
                  <a:outerShdw blurRad="38100" dist="38100" dir="2700000" algn="tl">
                    <a:srgbClr val="000000">
                      <a:alpha val="43137"/>
                    </a:srgbClr>
                  </a:outerShdw>
                </a:effectLst>
              </a:rPr>
              <a:t>  ODTÜ MEZUNLARI DERNEĞİ</a:t>
            </a:r>
          </a:p>
        </p:txBody>
      </p:sp>
      <p:pic>
        <p:nvPicPr>
          <p:cNvPr id="4" name="İçerik Yer Tutucusu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0" y="297021"/>
            <a:ext cx="1463040" cy="1463040"/>
          </a:xfrm>
        </p:spPr>
      </p:pic>
      <p:sp>
        <p:nvSpPr>
          <p:cNvPr id="5" name="İçerik Yer Tutucusu 4"/>
          <p:cNvSpPr>
            <a:spLocks noGrp="1"/>
          </p:cNvSpPr>
          <p:nvPr>
            <p:ph sz="half" idx="2"/>
          </p:nvPr>
        </p:nvSpPr>
        <p:spPr>
          <a:xfrm>
            <a:off x="0" y="1957589"/>
            <a:ext cx="11627014" cy="4676503"/>
          </a:xfrm>
          <a:pattFill prst="pct5">
            <a:fgClr>
              <a:schemeClr val="accent6">
                <a:lumMod val="75000"/>
              </a:schemeClr>
            </a:fgClr>
            <a:bgClr>
              <a:schemeClr val="bg1"/>
            </a:bgClr>
          </a:pattFill>
        </p:spPr>
        <p:txBody>
          <a:bodyPr>
            <a:normAutofit/>
          </a:bodyPr>
          <a:lstStyle/>
          <a:p>
            <a:pPr marL="514350" indent="-514350">
              <a:buFont typeface="+mj-lt"/>
              <a:buAutoNum type="arabicPeriod" startAt="4"/>
            </a:pPr>
            <a:r>
              <a:rPr lang="tr-TR" sz="2400" b="1" spc="-150" dirty="0">
                <a:latin typeface="High Tower Text" panose="02040502050506030303" pitchFamily="18" charset="0"/>
              </a:rPr>
              <a:t>21.12.2018:</a:t>
            </a:r>
            <a:r>
              <a:rPr lang="tr-TR" sz="2400" spc="-150" dirty="0">
                <a:latin typeface="High Tower Text" panose="02040502050506030303" pitchFamily="18" charset="0"/>
              </a:rPr>
              <a:t> İzmir Yerel Yönetim Modeli: </a:t>
            </a:r>
          </a:p>
          <a:p>
            <a:pPr marL="0" indent="0">
              <a:buNone/>
            </a:pPr>
            <a:r>
              <a:rPr lang="tr-TR" sz="2400" spc="-150" dirty="0">
                <a:latin typeface="High Tower Text" panose="02040502050506030303" pitchFamily="18" charset="0"/>
              </a:rPr>
              <a:t>Konuşmacı: </a:t>
            </a:r>
            <a:r>
              <a:rPr lang="tr-TR" sz="2000" spc="-150" dirty="0">
                <a:latin typeface="High Tower Text" panose="02040502050506030303" pitchFamily="18" charset="0"/>
              </a:rPr>
              <a:t>Aziz Kocaoğlu      </a:t>
            </a:r>
            <a:r>
              <a:rPr lang="en-US" sz="2000" spc="-150" dirty="0" err="1">
                <a:latin typeface="High Tower Text" panose="02040502050506030303" pitchFamily="18" charset="0"/>
              </a:rPr>
              <a:t>Kolaylaştırıcı</a:t>
            </a:r>
            <a:r>
              <a:rPr lang="en-US" sz="2000" spc="-150" dirty="0">
                <a:latin typeface="High Tower Text" panose="02040502050506030303" pitchFamily="18" charset="0"/>
              </a:rPr>
              <a:t>: </a:t>
            </a:r>
            <a:r>
              <a:rPr lang="tr-TR" sz="2000" spc="-150" dirty="0">
                <a:latin typeface="High Tower Text" panose="02040502050506030303" pitchFamily="18" charset="0"/>
              </a:rPr>
              <a:t>Prof. Dr. Anlı Ataöv</a:t>
            </a:r>
            <a:endParaRPr lang="en-US" sz="2000" spc="-150" dirty="0">
              <a:latin typeface="High Tower Text" panose="02040502050506030303" pitchFamily="18" charset="0"/>
            </a:endParaRPr>
          </a:p>
          <a:p>
            <a:pPr marL="0" indent="0">
              <a:buNone/>
            </a:pPr>
            <a:endParaRPr lang="en-US" sz="2400" b="1" dirty="0">
              <a:ln/>
              <a:solidFill>
                <a:srgbClr val="C00000"/>
              </a:solidFill>
              <a:effectLst>
                <a:outerShdw blurRad="38100" dist="19050" dir="2700000" algn="tl" rotWithShape="0">
                  <a:schemeClr val="dk1">
                    <a:lumMod val="50000"/>
                    <a:alpha val="40000"/>
                  </a:schemeClr>
                </a:outerShdw>
              </a:effectLst>
              <a:ea typeface="Segoe UI Black" panose="020B0A02040204020203" pitchFamily="34" charset="0"/>
            </a:endParaRPr>
          </a:p>
          <a:p>
            <a:pPr marL="0" indent="0">
              <a:buNone/>
            </a:pPr>
            <a:endParaRPr lang="en-US" sz="2400" b="1" dirty="0">
              <a:ln/>
              <a:solidFill>
                <a:srgbClr val="C00000"/>
              </a:solidFill>
              <a:effectLst>
                <a:outerShdw blurRad="38100" dist="19050" dir="2700000" algn="tl" rotWithShape="0">
                  <a:schemeClr val="dk1">
                    <a:lumMod val="50000"/>
                    <a:alpha val="40000"/>
                  </a:schemeClr>
                </a:outerShdw>
              </a:effectLst>
              <a:ea typeface="Segoe UI Black" panose="020B0A02040204020203" pitchFamily="34" charset="0"/>
            </a:endParaRPr>
          </a:p>
        </p:txBody>
      </p:sp>
      <p:sp>
        <p:nvSpPr>
          <p:cNvPr id="6" name="Metin kutusu 5">
            <a:extLst>
              <a:ext uri="{FF2B5EF4-FFF2-40B4-BE49-F238E27FC236}">
                <a16:creationId xmlns:a16="http://schemas.microsoft.com/office/drawing/2014/main" xmlns="" id="{FDB328CA-E334-4DFF-AAC1-6AC7362558EE}"/>
              </a:ext>
            </a:extLst>
          </p:cNvPr>
          <p:cNvSpPr txBox="1"/>
          <p:nvPr/>
        </p:nvSpPr>
        <p:spPr>
          <a:xfrm>
            <a:off x="11119183" y="3429000"/>
            <a:ext cx="861774" cy="3301068"/>
          </a:xfrm>
          <a:prstGeom prst="rect">
            <a:avLst/>
          </a:prstGeom>
          <a:noFill/>
        </p:spPr>
        <p:txBody>
          <a:bodyPr vert="vert" wrap="square" rtlCol="0">
            <a:spAutoFit/>
          </a:bodyPr>
          <a:lstStyle/>
          <a:p>
            <a:r>
              <a:rPr lang="en-US" sz="2000" b="1" dirty="0">
                <a:ln/>
                <a:solidFill>
                  <a:srgbClr val="0070C0"/>
                </a:solidFill>
                <a:effectLst>
                  <a:outerShdw blurRad="38100" dist="19050" dir="2700000" algn="tl" rotWithShape="0">
                    <a:schemeClr val="dk1">
                      <a:lumMod val="50000"/>
                      <a:alpha val="40000"/>
                    </a:schemeClr>
                  </a:outerShdw>
                </a:effectLst>
                <a:ea typeface="Segoe UI Black" panose="020B0A02040204020203" pitchFamily="34" charset="0"/>
              </a:rPr>
              <a:t>ETKİNLİKLER KOMİTESİ  </a:t>
            </a:r>
          </a:p>
          <a:p>
            <a:endParaRPr lang="tr-TR" sz="2400" spc="-300" dirty="0"/>
          </a:p>
        </p:txBody>
      </p:sp>
      <p:pic>
        <p:nvPicPr>
          <p:cNvPr id="9" name="Resim 8" descr="duvar, iç mekan, yer, kırmızı içeren bir resim&#10;&#10;Açıklama otomatik olarak oluşturuldu">
            <a:extLst>
              <a:ext uri="{FF2B5EF4-FFF2-40B4-BE49-F238E27FC236}">
                <a16:creationId xmlns:a16="http://schemas.microsoft.com/office/drawing/2014/main" xmlns="" id="{9C7DADF8-5070-4ECA-A197-F67EEA1068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986" y="3521479"/>
            <a:ext cx="4456143" cy="29707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Resim 11" descr="metin, adam, kişi, gazete içeren bir resim&#10;&#10;Açıklama otomatik olarak oluşturuldu">
            <a:extLst>
              <a:ext uri="{FF2B5EF4-FFF2-40B4-BE49-F238E27FC236}">
                <a16:creationId xmlns:a16="http://schemas.microsoft.com/office/drawing/2014/main" xmlns="" id="{0B861841-8149-47F0-896A-AE7F276B4F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75385" y="3063239"/>
            <a:ext cx="2423975" cy="3429001"/>
          </a:xfrm>
          <a:prstGeom prst="rect">
            <a:avLst/>
          </a:prstGeom>
          <a:effectLst>
            <a:outerShdw blurRad="50800" dist="38100" dir="18900000" algn="bl" rotWithShape="0">
              <a:prstClr val="black">
                <a:alpha val="40000"/>
              </a:prstClr>
            </a:outerShdw>
          </a:effectLst>
          <a:scene3d>
            <a:camera prst="perspectiveLeft"/>
            <a:lightRig rig="threePt" dir="t"/>
          </a:scene3d>
        </p:spPr>
      </p:pic>
    </p:spTree>
    <p:extLst>
      <p:ext uri="{BB962C8B-B14F-4D97-AF65-F5344CB8AC3E}">
        <p14:creationId xmlns:p14="http://schemas.microsoft.com/office/powerpoint/2010/main" val="30291092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gradFill>
            <a:gsLst>
              <a:gs pos="1000">
                <a:schemeClr val="bg1"/>
              </a:gs>
              <a:gs pos="41000">
                <a:srgbClr val="FF0000"/>
              </a:gs>
              <a:gs pos="74000">
                <a:srgbClr val="C00000"/>
              </a:gs>
              <a:gs pos="94000">
                <a:schemeClr val="tx1">
                  <a:lumMod val="50000"/>
                  <a:lumOff val="50000"/>
                </a:schemeClr>
              </a:gs>
              <a:gs pos="100000">
                <a:schemeClr val="tx1"/>
              </a:gs>
            </a:gsLst>
            <a:lin ang="5400000" scaled="1"/>
          </a:gradFill>
          <a:effectLst/>
          <a:scene3d>
            <a:camera prst="orthographicFront"/>
            <a:lightRig rig="flood" dir="t"/>
          </a:scene3d>
          <a:sp3d prstMaterial="translucentPowder">
            <a:bevelT w="114300" prst="artDeco"/>
            <a:bevelB/>
          </a:sp3d>
        </p:spPr>
        <p:txBody>
          <a:bodyPr>
            <a:normAutofit/>
          </a:bodyPr>
          <a:lstStyle/>
          <a:p>
            <a:pPr algn="ctr"/>
            <a:r>
              <a:rPr lang="tr-TR" sz="6600" b="1" dirty="0">
                <a:solidFill>
                  <a:schemeClr val="accent4">
                    <a:lumMod val="40000"/>
                    <a:lumOff val="60000"/>
                  </a:schemeClr>
                </a:solidFill>
                <a:effectLst>
                  <a:outerShdw blurRad="38100" dist="38100" dir="2700000" algn="tl">
                    <a:srgbClr val="000000">
                      <a:alpha val="43137"/>
                    </a:srgbClr>
                  </a:outerShdw>
                </a:effectLst>
              </a:rPr>
              <a:t>  ODTÜ MEZUNLARI DERNEĞİ</a:t>
            </a:r>
          </a:p>
        </p:txBody>
      </p:sp>
      <p:pic>
        <p:nvPicPr>
          <p:cNvPr id="4" name="İçerik Yer Tutucusu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0" y="297021"/>
            <a:ext cx="1463040" cy="1463040"/>
          </a:xfrm>
        </p:spPr>
      </p:pic>
      <p:sp>
        <p:nvSpPr>
          <p:cNvPr id="5" name="İçerik Yer Tutucusu 4"/>
          <p:cNvSpPr>
            <a:spLocks noGrp="1"/>
          </p:cNvSpPr>
          <p:nvPr>
            <p:ph sz="half" idx="2"/>
          </p:nvPr>
        </p:nvSpPr>
        <p:spPr>
          <a:xfrm>
            <a:off x="0" y="1957589"/>
            <a:ext cx="11627014" cy="4676503"/>
          </a:xfrm>
          <a:pattFill prst="pct5">
            <a:fgClr>
              <a:schemeClr val="accent6">
                <a:lumMod val="75000"/>
              </a:schemeClr>
            </a:fgClr>
            <a:bgClr>
              <a:schemeClr val="bg1"/>
            </a:bgClr>
          </a:pattFill>
        </p:spPr>
        <p:txBody>
          <a:bodyPr>
            <a:normAutofit/>
          </a:bodyPr>
          <a:lstStyle/>
          <a:p>
            <a:pPr marL="0" indent="0">
              <a:buNone/>
            </a:pPr>
            <a:r>
              <a:rPr lang="tr-TR" sz="2400" b="1" spc="-150" dirty="0" smtClean="0">
                <a:latin typeface="High Tower Text" panose="02040502050506030303" pitchFamily="18" charset="0"/>
              </a:rPr>
              <a:t>5.       28.11.2018</a:t>
            </a:r>
            <a:r>
              <a:rPr lang="tr-TR" sz="2400" b="1" spc="-150" dirty="0">
                <a:latin typeface="High Tower Text" panose="02040502050506030303" pitchFamily="18" charset="0"/>
              </a:rPr>
              <a:t>:</a:t>
            </a:r>
            <a:r>
              <a:rPr lang="tr-TR" sz="2400" spc="-150" dirty="0">
                <a:latin typeface="High Tower Text" panose="02040502050506030303" pitchFamily="18" charset="0"/>
              </a:rPr>
              <a:t> </a:t>
            </a:r>
            <a:r>
              <a:rPr lang="tr-TR" sz="2400" spc="-150" dirty="0" smtClean="0">
                <a:latin typeface="High Tower Text" panose="02040502050506030303" pitchFamily="18" charset="0"/>
              </a:rPr>
              <a:t>Yerel Seçimler Yaklaşırken Kadınların Talepleri: </a:t>
            </a:r>
            <a:endParaRPr lang="tr-TR" sz="2400" spc="-150" dirty="0">
              <a:latin typeface="High Tower Text" panose="02040502050506030303" pitchFamily="18" charset="0"/>
            </a:endParaRPr>
          </a:p>
          <a:p>
            <a:pPr marL="0" indent="0">
              <a:buNone/>
            </a:pPr>
            <a:r>
              <a:rPr lang="tr-TR" sz="2400" spc="-150" dirty="0">
                <a:latin typeface="High Tower Text" panose="02040502050506030303" pitchFamily="18" charset="0"/>
              </a:rPr>
              <a:t>Konuşmacı: </a:t>
            </a:r>
            <a:r>
              <a:rPr lang="tr-TR" sz="2000" spc="-150" dirty="0" smtClean="0">
                <a:latin typeface="High Tower Text" panose="02040502050506030303" pitchFamily="18" charset="0"/>
              </a:rPr>
              <a:t>Funda Şenol </a:t>
            </a:r>
            <a:r>
              <a:rPr lang="tr-TR" sz="2000" spc="-150" dirty="0" err="1" smtClean="0">
                <a:latin typeface="High Tower Text" panose="02040502050506030303" pitchFamily="18" charset="0"/>
              </a:rPr>
              <a:t>Cantek</a:t>
            </a:r>
            <a:r>
              <a:rPr lang="tr-TR" sz="2000" spc="-150" dirty="0" smtClean="0">
                <a:latin typeface="High Tower Text" panose="02040502050506030303" pitchFamily="18" charset="0"/>
              </a:rPr>
              <a:t>        </a:t>
            </a:r>
            <a:r>
              <a:rPr lang="en-US" sz="2000" spc="-150" dirty="0" err="1" smtClean="0">
                <a:latin typeface="High Tower Text" panose="02040502050506030303" pitchFamily="18" charset="0"/>
              </a:rPr>
              <a:t>Kolaylaştırıcı</a:t>
            </a:r>
            <a:r>
              <a:rPr lang="en-US" sz="2000" spc="-150" dirty="0" smtClean="0">
                <a:latin typeface="High Tower Text" panose="02040502050506030303" pitchFamily="18" charset="0"/>
              </a:rPr>
              <a:t>:</a:t>
            </a:r>
            <a:r>
              <a:rPr lang="tr-TR" sz="2000" spc="-150" dirty="0" smtClean="0">
                <a:latin typeface="High Tower Text" panose="02040502050506030303" pitchFamily="18" charset="0"/>
              </a:rPr>
              <a:t> Ayşe Füsun Gönül </a:t>
            </a:r>
            <a:endParaRPr lang="en-US" sz="2000" spc="-150" dirty="0">
              <a:latin typeface="High Tower Text" panose="02040502050506030303" pitchFamily="18" charset="0"/>
            </a:endParaRPr>
          </a:p>
          <a:p>
            <a:pPr marL="0" indent="0">
              <a:buNone/>
            </a:pPr>
            <a:endParaRPr lang="en-US" sz="2400" b="1" dirty="0">
              <a:ln/>
              <a:solidFill>
                <a:srgbClr val="C00000"/>
              </a:solidFill>
              <a:effectLst>
                <a:outerShdw blurRad="38100" dist="19050" dir="2700000" algn="tl" rotWithShape="0">
                  <a:schemeClr val="dk1">
                    <a:lumMod val="50000"/>
                    <a:alpha val="40000"/>
                  </a:schemeClr>
                </a:outerShdw>
              </a:effectLst>
              <a:ea typeface="Segoe UI Black" panose="020B0A02040204020203" pitchFamily="34" charset="0"/>
            </a:endParaRPr>
          </a:p>
          <a:p>
            <a:pPr marL="0" indent="0">
              <a:buNone/>
            </a:pPr>
            <a:endParaRPr lang="en-US" sz="2400" b="1" dirty="0">
              <a:ln/>
              <a:solidFill>
                <a:srgbClr val="C00000"/>
              </a:solidFill>
              <a:effectLst>
                <a:outerShdw blurRad="38100" dist="19050" dir="2700000" algn="tl" rotWithShape="0">
                  <a:schemeClr val="dk1">
                    <a:lumMod val="50000"/>
                    <a:alpha val="40000"/>
                  </a:schemeClr>
                </a:outerShdw>
              </a:effectLst>
              <a:ea typeface="Segoe UI Black" panose="020B0A02040204020203" pitchFamily="34" charset="0"/>
            </a:endParaRPr>
          </a:p>
        </p:txBody>
      </p:sp>
      <p:sp>
        <p:nvSpPr>
          <p:cNvPr id="6" name="Metin kutusu 5">
            <a:extLst>
              <a:ext uri="{FF2B5EF4-FFF2-40B4-BE49-F238E27FC236}">
                <a16:creationId xmlns:a16="http://schemas.microsoft.com/office/drawing/2014/main" xmlns="" id="{FDB328CA-E334-4DFF-AAC1-6AC7362558EE}"/>
              </a:ext>
            </a:extLst>
          </p:cNvPr>
          <p:cNvSpPr txBox="1"/>
          <p:nvPr/>
        </p:nvSpPr>
        <p:spPr>
          <a:xfrm>
            <a:off x="11119183" y="3429000"/>
            <a:ext cx="861774" cy="3301068"/>
          </a:xfrm>
          <a:prstGeom prst="rect">
            <a:avLst/>
          </a:prstGeom>
          <a:noFill/>
        </p:spPr>
        <p:txBody>
          <a:bodyPr vert="vert" wrap="square" rtlCol="0">
            <a:spAutoFit/>
          </a:bodyPr>
          <a:lstStyle/>
          <a:p>
            <a:r>
              <a:rPr lang="en-US" sz="2000" b="1" dirty="0">
                <a:ln/>
                <a:solidFill>
                  <a:srgbClr val="0070C0"/>
                </a:solidFill>
                <a:effectLst>
                  <a:outerShdw blurRad="38100" dist="19050" dir="2700000" algn="tl" rotWithShape="0">
                    <a:schemeClr val="dk1">
                      <a:lumMod val="50000"/>
                      <a:alpha val="40000"/>
                    </a:schemeClr>
                  </a:outerShdw>
                </a:effectLst>
                <a:ea typeface="Segoe UI Black" panose="020B0A02040204020203" pitchFamily="34" charset="0"/>
              </a:rPr>
              <a:t>ETKİNLİKLER KOMİTESİ  </a:t>
            </a:r>
          </a:p>
          <a:p>
            <a:endParaRPr lang="tr-TR" sz="2400" spc="-300" dirty="0"/>
          </a:p>
        </p:txBody>
      </p:sp>
      <p:pic>
        <p:nvPicPr>
          <p:cNvPr id="3" name="Resi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520" y="3289737"/>
            <a:ext cx="3917732" cy="2611821"/>
          </a:xfrm>
          <a:prstGeom prst="rect">
            <a:avLst/>
          </a:prstGeom>
        </p:spPr>
      </p:pic>
      <p:pic>
        <p:nvPicPr>
          <p:cNvPr id="7" name="Resi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04993" y="2318807"/>
            <a:ext cx="2532662" cy="3582751"/>
          </a:xfrm>
          <a:prstGeom prst="rect">
            <a:avLst/>
          </a:prstGeom>
        </p:spPr>
      </p:pic>
    </p:spTree>
    <p:extLst>
      <p:ext uri="{BB962C8B-B14F-4D97-AF65-F5344CB8AC3E}">
        <p14:creationId xmlns:p14="http://schemas.microsoft.com/office/powerpoint/2010/main" val="7504708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gradFill>
            <a:gsLst>
              <a:gs pos="1000">
                <a:schemeClr val="bg1"/>
              </a:gs>
              <a:gs pos="41000">
                <a:srgbClr val="FF0000"/>
              </a:gs>
              <a:gs pos="74000">
                <a:srgbClr val="C00000"/>
              </a:gs>
              <a:gs pos="94000">
                <a:schemeClr val="tx1">
                  <a:lumMod val="50000"/>
                  <a:lumOff val="50000"/>
                </a:schemeClr>
              </a:gs>
              <a:gs pos="100000">
                <a:schemeClr val="tx1"/>
              </a:gs>
            </a:gsLst>
            <a:lin ang="5400000" scaled="1"/>
          </a:gradFill>
          <a:effectLst/>
          <a:scene3d>
            <a:camera prst="orthographicFront"/>
            <a:lightRig rig="flood" dir="t"/>
          </a:scene3d>
          <a:sp3d prstMaterial="translucentPowder">
            <a:bevelT w="114300" prst="artDeco"/>
            <a:bevelB/>
          </a:sp3d>
        </p:spPr>
        <p:txBody>
          <a:bodyPr>
            <a:normAutofit/>
          </a:bodyPr>
          <a:lstStyle/>
          <a:p>
            <a:pPr algn="ctr"/>
            <a:r>
              <a:rPr lang="tr-TR" sz="6600" b="1" dirty="0">
                <a:solidFill>
                  <a:schemeClr val="accent4">
                    <a:lumMod val="40000"/>
                    <a:lumOff val="60000"/>
                  </a:schemeClr>
                </a:solidFill>
                <a:effectLst>
                  <a:outerShdw blurRad="38100" dist="38100" dir="2700000" algn="tl">
                    <a:srgbClr val="000000">
                      <a:alpha val="43137"/>
                    </a:srgbClr>
                  </a:outerShdw>
                </a:effectLst>
              </a:rPr>
              <a:t>  ODTÜ MEZUNLARI DERNEĞİ</a:t>
            </a:r>
          </a:p>
        </p:txBody>
      </p:sp>
      <p:pic>
        <p:nvPicPr>
          <p:cNvPr id="4" name="İçerik Yer Tutucusu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0" y="297021"/>
            <a:ext cx="1463040" cy="1463040"/>
          </a:xfrm>
        </p:spPr>
      </p:pic>
      <p:sp>
        <p:nvSpPr>
          <p:cNvPr id="5" name="İçerik Yer Tutucusu 4"/>
          <p:cNvSpPr>
            <a:spLocks noGrp="1"/>
          </p:cNvSpPr>
          <p:nvPr>
            <p:ph sz="half" idx="2"/>
          </p:nvPr>
        </p:nvSpPr>
        <p:spPr>
          <a:xfrm>
            <a:off x="0" y="1957589"/>
            <a:ext cx="11627014" cy="4676503"/>
          </a:xfrm>
          <a:pattFill prst="pct5">
            <a:fgClr>
              <a:schemeClr val="accent6">
                <a:lumMod val="75000"/>
              </a:schemeClr>
            </a:fgClr>
            <a:bgClr>
              <a:schemeClr val="bg1"/>
            </a:bgClr>
          </a:pattFill>
        </p:spPr>
        <p:txBody>
          <a:bodyPr>
            <a:normAutofit/>
          </a:bodyPr>
          <a:lstStyle/>
          <a:p>
            <a:pPr marL="0" indent="0">
              <a:buNone/>
            </a:pPr>
            <a:r>
              <a:rPr lang="tr-TR" sz="2400" b="1" spc="-150" dirty="0" smtClean="0">
                <a:latin typeface="High Tower Text" panose="02040502050506030303" pitchFamily="18" charset="0"/>
              </a:rPr>
              <a:t>6.       22.12.2018</a:t>
            </a:r>
            <a:r>
              <a:rPr lang="tr-TR" sz="2400" b="1" spc="-150" dirty="0">
                <a:latin typeface="High Tower Text" panose="02040502050506030303" pitchFamily="18" charset="0"/>
              </a:rPr>
              <a:t>:</a:t>
            </a:r>
            <a:r>
              <a:rPr lang="tr-TR" sz="2400" spc="-150" dirty="0">
                <a:latin typeface="High Tower Text" panose="02040502050506030303" pitchFamily="18" charset="0"/>
              </a:rPr>
              <a:t> </a:t>
            </a:r>
            <a:r>
              <a:rPr lang="tr-TR" sz="2400" spc="-150" dirty="0" smtClean="0">
                <a:latin typeface="High Tower Text" panose="02040502050506030303" pitchFamily="18" charset="0"/>
              </a:rPr>
              <a:t>Seçim Propagandalarında Olmayanlar: </a:t>
            </a:r>
            <a:endParaRPr lang="tr-TR" sz="2400" spc="-150" dirty="0">
              <a:latin typeface="High Tower Text" panose="02040502050506030303" pitchFamily="18" charset="0"/>
            </a:endParaRPr>
          </a:p>
          <a:p>
            <a:pPr marL="0" indent="0">
              <a:buNone/>
            </a:pPr>
            <a:r>
              <a:rPr lang="tr-TR" sz="2400" spc="-150" dirty="0">
                <a:latin typeface="High Tower Text" panose="02040502050506030303" pitchFamily="18" charset="0"/>
              </a:rPr>
              <a:t>Konuşmacı: </a:t>
            </a:r>
            <a:r>
              <a:rPr lang="tr-TR" sz="2000" spc="-150" dirty="0" smtClean="0">
                <a:latin typeface="High Tower Text" panose="02040502050506030303" pitchFamily="18" charset="0"/>
              </a:rPr>
              <a:t>Prof. Dr. Eser Köker   </a:t>
            </a:r>
            <a:r>
              <a:rPr lang="en-US" sz="2000" spc="-150" dirty="0" err="1" smtClean="0">
                <a:latin typeface="High Tower Text" panose="02040502050506030303" pitchFamily="18" charset="0"/>
              </a:rPr>
              <a:t>Kolaylaştırıcı</a:t>
            </a:r>
            <a:r>
              <a:rPr lang="en-US" sz="2000" spc="-150" dirty="0" smtClean="0">
                <a:latin typeface="High Tower Text" panose="02040502050506030303" pitchFamily="18" charset="0"/>
              </a:rPr>
              <a:t>:</a:t>
            </a:r>
            <a:r>
              <a:rPr lang="tr-TR" sz="2000" spc="-150" dirty="0" smtClean="0">
                <a:latin typeface="High Tower Text" panose="02040502050506030303" pitchFamily="18" charset="0"/>
              </a:rPr>
              <a:t> Ayşe Füsun Gönül </a:t>
            </a:r>
            <a:endParaRPr lang="en-US" sz="2000" spc="-150" dirty="0">
              <a:latin typeface="High Tower Text" panose="02040502050506030303" pitchFamily="18" charset="0"/>
            </a:endParaRPr>
          </a:p>
          <a:p>
            <a:pPr marL="0" indent="0">
              <a:buNone/>
            </a:pPr>
            <a:endParaRPr lang="en-US" sz="2400" b="1" dirty="0">
              <a:ln/>
              <a:solidFill>
                <a:srgbClr val="C00000"/>
              </a:solidFill>
              <a:effectLst>
                <a:outerShdw blurRad="38100" dist="19050" dir="2700000" algn="tl" rotWithShape="0">
                  <a:schemeClr val="dk1">
                    <a:lumMod val="50000"/>
                    <a:alpha val="40000"/>
                  </a:schemeClr>
                </a:outerShdw>
              </a:effectLst>
              <a:ea typeface="Segoe UI Black" panose="020B0A02040204020203" pitchFamily="34" charset="0"/>
            </a:endParaRPr>
          </a:p>
          <a:p>
            <a:pPr marL="0" indent="0">
              <a:buNone/>
            </a:pPr>
            <a:endParaRPr lang="en-US" sz="2400" b="1" dirty="0">
              <a:ln/>
              <a:solidFill>
                <a:srgbClr val="C00000"/>
              </a:solidFill>
              <a:effectLst>
                <a:outerShdw blurRad="38100" dist="19050" dir="2700000" algn="tl" rotWithShape="0">
                  <a:schemeClr val="dk1">
                    <a:lumMod val="50000"/>
                    <a:alpha val="40000"/>
                  </a:schemeClr>
                </a:outerShdw>
              </a:effectLst>
              <a:ea typeface="Segoe UI Black" panose="020B0A02040204020203" pitchFamily="34" charset="0"/>
            </a:endParaRPr>
          </a:p>
        </p:txBody>
      </p:sp>
      <p:sp>
        <p:nvSpPr>
          <p:cNvPr id="6" name="Metin kutusu 5">
            <a:extLst>
              <a:ext uri="{FF2B5EF4-FFF2-40B4-BE49-F238E27FC236}">
                <a16:creationId xmlns:a16="http://schemas.microsoft.com/office/drawing/2014/main" xmlns="" id="{FDB328CA-E334-4DFF-AAC1-6AC7362558EE}"/>
              </a:ext>
            </a:extLst>
          </p:cNvPr>
          <p:cNvSpPr txBox="1"/>
          <p:nvPr/>
        </p:nvSpPr>
        <p:spPr>
          <a:xfrm>
            <a:off x="11119183" y="3429000"/>
            <a:ext cx="861774" cy="3301068"/>
          </a:xfrm>
          <a:prstGeom prst="rect">
            <a:avLst/>
          </a:prstGeom>
          <a:noFill/>
        </p:spPr>
        <p:txBody>
          <a:bodyPr vert="vert" wrap="square" rtlCol="0">
            <a:spAutoFit/>
          </a:bodyPr>
          <a:lstStyle/>
          <a:p>
            <a:r>
              <a:rPr lang="en-US" sz="2000" b="1" dirty="0">
                <a:ln/>
                <a:solidFill>
                  <a:srgbClr val="0070C0"/>
                </a:solidFill>
                <a:effectLst>
                  <a:outerShdw blurRad="38100" dist="19050" dir="2700000" algn="tl" rotWithShape="0">
                    <a:schemeClr val="dk1">
                      <a:lumMod val="50000"/>
                      <a:alpha val="40000"/>
                    </a:schemeClr>
                  </a:outerShdw>
                </a:effectLst>
                <a:ea typeface="Segoe UI Black" panose="020B0A02040204020203" pitchFamily="34" charset="0"/>
              </a:rPr>
              <a:t>ETKİNLİKLER KOMİTESİ  </a:t>
            </a:r>
          </a:p>
          <a:p>
            <a:endParaRPr lang="tr-TR" sz="2400" spc="-300" dirty="0"/>
          </a:p>
        </p:txBody>
      </p:sp>
      <p:pic>
        <p:nvPicPr>
          <p:cNvPr id="8" name="Resi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7346" y="2120338"/>
            <a:ext cx="2791837" cy="3949385"/>
          </a:xfrm>
          <a:prstGeom prst="rect">
            <a:avLst/>
          </a:prstGeom>
        </p:spPr>
      </p:pic>
      <p:pic>
        <p:nvPicPr>
          <p:cNvPr id="9" name="Resim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127" y="3453523"/>
            <a:ext cx="3924300" cy="2616200"/>
          </a:xfrm>
          <a:prstGeom prst="rect">
            <a:avLst/>
          </a:prstGeom>
        </p:spPr>
      </p:pic>
    </p:spTree>
    <p:extLst>
      <p:ext uri="{BB962C8B-B14F-4D97-AF65-F5344CB8AC3E}">
        <p14:creationId xmlns:p14="http://schemas.microsoft.com/office/powerpoint/2010/main" val="39749335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gradFill>
            <a:gsLst>
              <a:gs pos="1000">
                <a:schemeClr val="bg1"/>
              </a:gs>
              <a:gs pos="41000">
                <a:srgbClr val="FF0000"/>
              </a:gs>
              <a:gs pos="74000">
                <a:srgbClr val="C00000"/>
              </a:gs>
              <a:gs pos="94000">
                <a:schemeClr val="tx1">
                  <a:lumMod val="50000"/>
                  <a:lumOff val="50000"/>
                </a:schemeClr>
              </a:gs>
              <a:gs pos="100000">
                <a:schemeClr val="tx1"/>
              </a:gs>
            </a:gsLst>
            <a:lin ang="5400000" scaled="1"/>
          </a:gradFill>
          <a:effectLst/>
          <a:scene3d>
            <a:camera prst="orthographicFront"/>
            <a:lightRig rig="flood" dir="t"/>
          </a:scene3d>
          <a:sp3d prstMaterial="translucentPowder">
            <a:bevelT w="114300" prst="artDeco"/>
            <a:bevelB/>
          </a:sp3d>
        </p:spPr>
        <p:txBody>
          <a:bodyPr>
            <a:normAutofit/>
          </a:bodyPr>
          <a:lstStyle/>
          <a:p>
            <a:pPr algn="ctr"/>
            <a:r>
              <a:rPr lang="tr-TR" sz="6600" b="1" dirty="0">
                <a:solidFill>
                  <a:schemeClr val="accent4">
                    <a:lumMod val="40000"/>
                    <a:lumOff val="60000"/>
                  </a:schemeClr>
                </a:solidFill>
                <a:effectLst>
                  <a:outerShdw blurRad="38100" dist="38100" dir="2700000" algn="tl">
                    <a:srgbClr val="000000">
                      <a:alpha val="43137"/>
                    </a:srgbClr>
                  </a:outerShdw>
                </a:effectLst>
              </a:rPr>
              <a:t>  ODTÜ MEZUNLARI DERNEĞİ</a:t>
            </a:r>
          </a:p>
        </p:txBody>
      </p:sp>
      <p:pic>
        <p:nvPicPr>
          <p:cNvPr id="4" name="İçerik Yer Tutucusu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0" y="297021"/>
            <a:ext cx="1463040" cy="1463040"/>
          </a:xfrm>
        </p:spPr>
      </p:pic>
      <p:sp>
        <p:nvSpPr>
          <p:cNvPr id="5" name="İçerik Yer Tutucusu 4"/>
          <p:cNvSpPr>
            <a:spLocks noGrp="1"/>
          </p:cNvSpPr>
          <p:nvPr>
            <p:ph sz="half" idx="2"/>
          </p:nvPr>
        </p:nvSpPr>
        <p:spPr>
          <a:xfrm>
            <a:off x="0" y="1944710"/>
            <a:ext cx="11627014" cy="4676503"/>
          </a:xfrm>
          <a:pattFill prst="pct5">
            <a:fgClr>
              <a:schemeClr val="accent6">
                <a:lumMod val="75000"/>
              </a:schemeClr>
            </a:fgClr>
            <a:bgClr>
              <a:schemeClr val="bg1"/>
            </a:bgClr>
          </a:pattFill>
        </p:spPr>
        <p:txBody>
          <a:bodyPr>
            <a:normAutofit/>
          </a:bodyPr>
          <a:lstStyle/>
          <a:p>
            <a:pPr marL="0" indent="0" algn="ctr">
              <a:buNone/>
            </a:pPr>
            <a:endParaRPr lang="en-US" sz="30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pPr marL="0" indent="0" algn="ctr">
              <a:buNone/>
            </a:pPr>
            <a:r>
              <a:rPr lang="en-US" sz="30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rPr>
              <a:t>2. ENERJİ KOMİSYONU</a:t>
            </a:r>
            <a:endParaRPr lang="en-US" sz="2400" b="1" dirty="0">
              <a:latin typeface="High Tower Text" panose="02040502050506030303" pitchFamily="18" charset="0"/>
            </a:endParaRPr>
          </a:p>
          <a:p>
            <a:pPr marL="0" indent="0">
              <a:buNone/>
            </a:pPr>
            <a:endParaRPr lang="en-US"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r>
              <a:rPr lang="tr-TR" dirty="0">
                <a:latin typeface="High Tower Text" panose="02040502050506030303" pitchFamily="18" charset="0"/>
              </a:rPr>
              <a:t>2018-2019 çalışma dönemi 2 Ekim 2018 Salı günü başlamış olup Çalışma Grupları Yönetmeliği gereği 7 kişilik Yürütme Kurulu oluşturulmuştur. Yürütme Kurulu kendi içinden Dönem Başkanı ve Yazman seçmiştir.</a:t>
            </a:r>
            <a:endParaRPr lang="en-US" dirty="0">
              <a:latin typeface="High Tower Text" panose="02040502050506030303" pitchFamily="18" charset="0"/>
            </a:endParaRPr>
          </a:p>
          <a:p>
            <a:pPr marL="0" indent="0">
              <a:buNone/>
            </a:pPr>
            <a:endParaRPr lang="en-US" dirty="0">
              <a:latin typeface="High Tower Text" panose="02040502050506030303" pitchFamily="18" charset="0"/>
            </a:endParaRPr>
          </a:p>
          <a:p>
            <a:r>
              <a:rPr lang="tr-TR" dirty="0">
                <a:latin typeface="High Tower Text" panose="02040502050506030303" pitchFamily="18" charset="0"/>
              </a:rPr>
              <a:t>Enerji Komisyonu haftalık olağan toplantılarını salı günleri gerçekleştirmektedir.</a:t>
            </a:r>
            <a:endParaRPr lang="en-US"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p:txBody>
      </p:sp>
      <p:sp>
        <p:nvSpPr>
          <p:cNvPr id="6" name="Metin kutusu 5">
            <a:extLst>
              <a:ext uri="{FF2B5EF4-FFF2-40B4-BE49-F238E27FC236}">
                <a16:creationId xmlns:a16="http://schemas.microsoft.com/office/drawing/2014/main" xmlns="" id="{D95F7FEB-4555-47C3-97D8-2E95581B5FC8}"/>
              </a:ext>
            </a:extLst>
          </p:cNvPr>
          <p:cNvSpPr txBox="1"/>
          <p:nvPr/>
        </p:nvSpPr>
        <p:spPr>
          <a:xfrm>
            <a:off x="11119183" y="3429000"/>
            <a:ext cx="861774" cy="3301068"/>
          </a:xfrm>
          <a:prstGeom prst="rect">
            <a:avLst/>
          </a:prstGeom>
          <a:noFill/>
        </p:spPr>
        <p:txBody>
          <a:bodyPr vert="vert" wrap="square" rtlCol="0">
            <a:spAutoFit/>
          </a:bodyPr>
          <a:lstStyle/>
          <a:p>
            <a:r>
              <a:rPr lang="en-US" sz="2000" b="1" dirty="0">
                <a:ln/>
                <a:solidFill>
                  <a:srgbClr val="0070C0"/>
                </a:solidFill>
                <a:effectLst>
                  <a:outerShdw blurRad="38100" dist="19050" dir="2700000" algn="tl" rotWithShape="0">
                    <a:schemeClr val="dk1">
                      <a:lumMod val="50000"/>
                      <a:alpha val="40000"/>
                    </a:schemeClr>
                  </a:outerShdw>
                </a:effectLst>
                <a:ea typeface="Segoe UI Black" panose="020B0A02040204020203" pitchFamily="34" charset="0"/>
              </a:rPr>
              <a:t>ETKİNLİKLER KOMİTESİ  </a:t>
            </a:r>
          </a:p>
          <a:p>
            <a:endParaRPr lang="tr-TR" sz="2400" spc="-300" dirty="0"/>
          </a:p>
        </p:txBody>
      </p:sp>
    </p:spTree>
    <p:extLst>
      <p:ext uri="{BB962C8B-B14F-4D97-AF65-F5344CB8AC3E}">
        <p14:creationId xmlns:p14="http://schemas.microsoft.com/office/powerpoint/2010/main" val="2131876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45127" y="365759"/>
            <a:ext cx="10515600" cy="1394301"/>
          </a:xfrm>
          <a:gradFill>
            <a:gsLst>
              <a:gs pos="1000">
                <a:schemeClr val="bg1"/>
              </a:gs>
              <a:gs pos="41000">
                <a:srgbClr val="FF0000"/>
              </a:gs>
              <a:gs pos="74000">
                <a:srgbClr val="C00000"/>
              </a:gs>
              <a:gs pos="94000">
                <a:schemeClr val="tx1">
                  <a:lumMod val="50000"/>
                  <a:lumOff val="50000"/>
                </a:schemeClr>
              </a:gs>
              <a:gs pos="100000">
                <a:schemeClr val="tx1"/>
              </a:gs>
            </a:gsLst>
            <a:lin ang="5400000" scaled="1"/>
          </a:gradFill>
          <a:effectLst/>
          <a:scene3d>
            <a:camera prst="orthographicFront"/>
            <a:lightRig rig="flood" dir="t"/>
          </a:scene3d>
          <a:sp3d prstMaterial="translucentPowder">
            <a:bevelT w="114300" prst="artDeco"/>
            <a:bevelB/>
          </a:sp3d>
        </p:spPr>
        <p:txBody>
          <a:bodyPr>
            <a:normAutofit/>
          </a:bodyPr>
          <a:lstStyle/>
          <a:p>
            <a:pPr algn="ctr"/>
            <a:r>
              <a:rPr lang="tr-TR" sz="6600" b="1" dirty="0">
                <a:solidFill>
                  <a:schemeClr val="accent4">
                    <a:lumMod val="40000"/>
                    <a:lumOff val="60000"/>
                  </a:schemeClr>
                </a:solidFill>
                <a:effectLst>
                  <a:outerShdw blurRad="38100" dist="38100" dir="2700000" algn="tl">
                    <a:srgbClr val="000000">
                      <a:alpha val="43137"/>
                    </a:srgbClr>
                  </a:outerShdw>
                </a:effectLst>
              </a:rPr>
              <a:t>  ODTÜ MEZUNLARI DERNEĞİ</a:t>
            </a:r>
          </a:p>
        </p:txBody>
      </p:sp>
      <p:pic>
        <p:nvPicPr>
          <p:cNvPr id="4" name="İçerik Yer Tutucusu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0" y="297021"/>
            <a:ext cx="1463040" cy="1463040"/>
          </a:xfrm>
        </p:spPr>
      </p:pic>
      <p:sp>
        <p:nvSpPr>
          <p:cNvPr id="5" name="İçerik Yer Tutucusu 4"/>
          <p:cNvSpPr>
            <a:spLocks noGrp="1"/>
          </p:cNvSpPr>
          <p:nvPr>
            <p:ph sz="half" idx="2"/>
          </p:nvPr>
        </p:nvSpPr>
        <p:spPr>
          <a:xfrm>
            <a:off x="0" y="1944710"/>
            <a:ext cx="11627014" cy="4676503"/>
          </a:xfrm>
          <a:pattFill prst="pct5">
            <a:fgClr>
              <a:schemeClr val="accent6">
                <a:lumMod val="75000"/>
              </a:schemeClr>
            </a:fgClr>
            <a:bgClr>
              <a:schemeClr val="bg1"/>
            </a:bgClr>
          </a:pattFill>
        </p:spPr>
        <p:txBody>
          <a:bodyPr>
            <a:normAutofit/>
          </a:bodyPr>
          <a:lstStyle/>
          <a:p>
            <a:pPr marL="0" indent="0" algn="ctr">
              <a:buNone/>
            </a:pPr>
            <a:endParaRPr lang="en-US" sz="2400" b="1" spc="-150"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pPr marL="0" indent="0" algn="ctr">
              <a:buNone/>
            </a:pPr>
            <a:r>
              <a:rPr lang="tr-TR" sz="3000" b="1" spc="-150"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rPr>
              <a:t>3. E</a:t>
            </a:r>
            <a:r>
              <a:rPr lang="en-US" sz="3000" b="1" spc="-150"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rPr>
              <a:t>YMİR</a:t>
            </a:r>
            <a:r>
              <a:rPr lang="tr-TR" sz="3000" b="1" spc="-150"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rPr>
              <a:t> ve ODTÜ D</a:t>
            </a:r>
            <a:r>
              <a:rPr lang="en-US" sz="3000" b="1" spc="-150"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rPr>
              <a:t>OĞASINI KORUMA KOMİSYONU</a:t>
            </a:r>
          </a:p>
          <a:p>
            <a:pPr marL="0" indent="0">
              <a:buNone/>
            </a:pPr>
            <a:endParaRPr lang="en-US" sz="2400" b="1" spc="-150" dirty="0">
              <a:latin typeface="High Tower Text" panose="02040502050506030303" pitchFamily="18" charset="0"/>
            </a:endParaRPr>
          </a:p>
          <a:p>
            <a:pPr marL="0" indent="0" algn="just">
              <a:buNone/>
            </a:pPr>
            <a:r>
              <a:rPr lang="en-US" sz="2400" b="1" spc="-150"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rPr>
              <a:t> </a:t>
            </a:r>
            <a:r>
              <a:rPr lang="en-US" sz="2400" b="1" spc="-150" dirty="0" smtClean="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rPr>
              <a:t>     </a:t>
            </a:r>
            <a:r>
              <a:rPr lang="tr-TR" sz="2400" spc="-150" dirty="0" smtClean="0">
                <a:latin typeface="High Tower Text" panose="02040502050506030303" pitchFamily="18" charset="0"/>
              </a:rPr>
              <a:t>ODTÜ’lüler </a:t>
            </a:r>
            <a:r>
              <a:rPr lang="tr-TR" sz="2400" spc="-150" dirty="0">
                <a:latin typeface="High Tower Text" panose="02040502050506030303" pitchFamily="18" charset="0"/>
              </a:rPr>
              <a:t>tarafından oluşturulan ve korunan  Eymir Gölü </a:t>
            </a:r>
            <a:r>
              <a:rPr lang="en-US" sz="2400" spc="-150" dirty="0" err="1" smtClean="0">
                <a:latin typeface="High Tower Text" panose="02040502050506030303" pitchFamily="18" charset="0"/>
              </a:rPr>
              <a:t>ve</a:t>
            </a:r>
            <a:r>
              <a:rPr lang="en-US" sz="2400" spc="-150" dirty="0" smtClean="0">
                <a:latin typeface="High Tower Text" panose="02040502050506030303" pitchFamily="18" charset="0"/>
              </a:rPr>
              <a:t> ODTÜ o</a:t>
            </a:r>
            <a:r>
              <a:rPr lang="tr-TR" sz="2400" spc="-150" dirty="0" smtClean="0">
                <a:latin typeface="High Tower Text" panose="02040502050506030303" pitchFamily="18" charset="0"/>
              </a:rPr>
              <a:t>rmanı</a:t>
            </a:r>
            <a:r>
              <a:rPr lang="en-US" sz="2400" spc="-150" dirty="0" err="1" smtClean="0">
                <a:latin typeface="High Tower Text" panose="02040502050506030303" pitchFamily="18" charset="0"/>
              </a:rPr>
              <a:t>nın</a:t>
            </a:r>
            <a:r>
              <a:rPr lang="en-US" sz="2400" spc="-150" dirty="0">
                <a:latin typeface="High Tower Text" panose="02040502050506030303" pitchFamily="18" charset="0"/>
              </a:rPr>
              <a:t>,</a:t>
            </a:r>
            <a:r>
              <a:rPr lang="tr-TR" sz="2400" spc="-150" dirty="0" smtClean="0">
                <a:latin typeface="High Tower Text" panose="02040502050506030303" pitchFamily="18" charset="0"/>
              </a:rPr>
              <a:t> </a:t>
            </a:r>
            <a:endParaRPr lang="en-US" sz="2400" spc="-150" dirty="0" smtClean="0">
              <a:latin typeface="High Tower Text" panose="02040502050506030303" pitchFamily="18" charset="0"/>
            </a:endParaRPr>
          </a:p>
          <a:p>
            <a:pPr marL="0" indent="0" algn="just">
              <a:lnSpc>
                <a:spcPct val="150000"/>
              </a:lnSpc>
              <a:buNone/>
            </a:pPr>
            <a:r>
              <a:rPr lang="en-US" sz="2400" spc="-150" dirty="0">
                <a:latin typeface="High Tower Text" panose="02040502050506030303" pitchFamily="18" charset="0"/>
              </a:rPr>
              <a:t> </a:t>
            </a:r>
            <a:r>
              <a:rPr lang="en-US" sz="2400" spc="-150" dirty="0" smtClean="0">
                <a:latin typeface="High Tower Text" panose="02040502050506030303" pitchFamily="18" charset="0"/>
              </a:rPr>
              <a:t>     . </a:t>
            </a:r>
            <a:r>
              <a:rPr lang="tr-TR" sz="2400" spc="-150" dirty="0" smtClean="0">
                <a:latin typeface="High Tower Text" panose="02040502050506030303" pitchFamily="18" charset="0"/>
              </a:rPr>
              <a:t>Ankara’nın </a:t>
            </a:r>
            <a:r>
              <a:rPr lang="en-US" sz="2400" spc="-150" dirty="0" smtClean="0">
                <a:latin typeface="High Tower Text" panose="02040502050506030303" pitchFamily="18" charset="0"/>
              </a:rPr>
              <a:t>en </a:t>
            </a:r>
            <a:r>
              <a:rPr lang="en-US" sz="2400" spc="-150" dirty="0" err="1" smtClean="0">
                <a:latin typeface="High Tower Text" panose="02040502050506030303" pitchFamily="18" charset="0"/>
              </a:rPr>
              <a:t>önemli</a:t>
            </a:r>
            <a:r>
              <a:rPr lang="tr-TR" sz="2400" spc="-150" dirty="0" smtClean="0">
                <a:latin typeface="High Tower Text" panose="02040502050506030303" pitchFamily="18" charset="0"/>
              </a:rPr>
              <a:t> değer</a:t>
            </a:r>
            <a:r>
              <a:rPr lang="en-US" sz="2400" spc="-150" dirty="0" err="1" smtClean="0">
                <a:latin typeface="High Tower Text" panose="02040502050506030303" pitchFamily="18" charset="0"/>
              </a:rPr>
              <a:t>lerinden</a:t>
            </a:r>
            <a:r>
              <a:rPr lang="en-US" sz="2400" spc="-150" dirty="0" smtClean="0">
                <a:latin typeface="High Tower Text" panose="02040502050506030303" pitchFamily="18" charset="0"/>
              </a:rPr>
              <a:t> </a:t>
            </a:r>
            <a:r>
              <a:rPr lang="en-US" sz="2400" spc="-150" dirty="0" err="1" smtClean="0">
                <a:latin typeface="High Tower Text" panose="02040502050506030303" pitchFamily="18" charset="0"/>
              </a:rPr>
              <a:t>biri</a:t>
            </a:r>
            <a:r>
              <a:rPr lang="tr-TR" sz="2400" spc="-150" dirty="0" smtClean="0">
                <a:latin typeface="High Tower Text" panose="02040502050506030303" pitchFamily="18" charset="0"/>
              </a:rPr>
              <a:t> olduğunu</a:t>
            </a:r>
            <a:r>
              <a:rPr lang="en-US" sz="2400" spc="-150" dirty="0" smtClean="0">
                <a:latin typeface="High Tower Text" panose="02040502050506030303" pitchFamily="18" charset="0"/>
              </a:rPr>
              <a:t>,</a:t>
            </a:r>
            <a:r>
              <a:rPr lang="tr-TR" sz="2400" spc="-150" dirty="0" smtClean="0">
                <a:latin typeface="High Tower Text" panose="02040502050506030303" pitchFamily="18" charset="0"/>
              </a:rPr>
              <a:t> </a:t>
            </a:r>
            <a:r>
              <a:rPr lang="tr-TR" sz="2400" spc="-150" dirty="0">
                <a:latin typeface="High Tower Text" panose="02040502050506030303" pitchFamily="18" charset="0"/>
              </a:rPr>
              <a:t>Ankaralılara ve tüm kamuoyuna </a:t>
            </a:r>
            <a:r>
              <a:rPr lang="tr-TR" sz="2400" spc="-150" dirty="0" smtClean="0">
                <a:latin typeface="High Tower Text" panose="02040502050506030303" pitchFamily="18" charset="0"/>
              </a:rPr>
              <a:t>anlatmak</a:t>
            </a:r>
            <a:r>
              <a:rPr lang="en-US" sz="2400" spc="-150" dirty="0" smtClean="0">
                <a:latin typeface="High Tower Text" panose="02040502050506030303" pitchFamily="18" charset="0"/>
              </a:rPr>
              <a:t>,</a:t>
            </a:r>
          </a:p>
          <a:p>
            <a:pPr marL="0" indent="0" algn="just">
              <a:buNone/>
            </a:pPr>
            <a:r>
              <a:rPr lang="en-US" sz="2400" spc="-150" dirty="0">
                <a:latin typeface="High Tower Text" panose="02040502050506030303" pitchFamily="18" charset="0"/>
              </a:rPr>
              <a:t> </a:t>
            </a:r>
            <a:r>
              <a:rPr lang="en-US" sz="2400" spc="-150" dirty="0" smtClean="0">
                <a:latin typeface="High Tower Text" panose="02040502050506030303" pitchFamily="18" charset="0"/>
              </a:rPr>
              <a:t>     . G</a:t>
            </a:r>
            <a:r>
              <a:rPr lang="tr-TR" sz="2400" spc="-150" dirty="0" smtClean="0">
                <a:latin typeface="High Tower Text" panose="02040502050506030303" pitchFamily="18" charset="0"/>
              </a:rPr>
              <a:t>öl </a:t>
            </a:r>
            <a:r>
              <a:rPr lang="tr-TR" sz="2400" spc="-150" dirty="0">
                <a:latin typeface="High Tower Text" panose="02040502050506030303" pitchFamily="18" charset="0"/>
              </a:rPr>
              <a:t>ve çevresinin kullanımı ile ilgili yaşanan </a:t>
            </a:r>
            <a:r>
              <a:rPr lang="tr-TR" sz="2400" spc="-150" dirty="0" smtClean="0">
                <a:latin typeface="High Tower Text" panose="02040502050506030303" pitchFamily="18" charset="0"/>
              </a:rPr>
              <a:t>sorunları </a:t>
            </a:r>
            <a:r>
              <a:rPr lang="en-US" sz="2400" spc="-150" dirty="0" smtClean="0">
                <a:latin typeface="High Tower Text" panose="02040502050506030303" pitchFamily="18" charset="0"/>
              </a:rPr>
              <a:t> </a:t>
            </a:r>
            <a:r>
              <a:rPr lang="tr-TR" sz="2400" spc="-150" dirty="0" smtClean="0">
                <a:latin typeface="High Tower Text" panose="02040502050506030303" pitchFamily="18" charset="0"/>
              </a:rPr>
              <a:t>yanlış olduğu</a:t>
            </a:r>
            <a:r>
              <a:rPr lang="en-US" sz="2400" spc="-150" dirty="0" smtClean="0">
                <a:latin typeface="High Tower Text" panose="02040502050506030303" pitchFamily="18" charset="0"/>
              </a:rPr>
              <a:t>  d</a:t>
            </a:r>
            <a:r>
              <a:rPr lang="tr-TR" sz="2400" spc="-150" dirty="0" smtClean="0">
                <a:latin typeface="High Tower Text" panose="02040502050506030303" pitchFamily="18" charset="0"/>
              </a:rPr>
              <a:t>üşünülen </a:t>
            </a:r>
            <a:r>
              <a:rPr lang="en-US" sz="2400" spc="-150" dirty="0" smtClean="0">
                <a:latin typeface="High Tower Text" panose="02040502050506030303" pitchFamily="18" charset="0"/>
              </a:rPr>
              <a:t> </a:t>
            </a:r>
            <a:r>
              <a:rPr lang="tr-TR" sz="2400" spc="-150" dirty="0" smtClean="0">
                <a:latin typeface="High Tower Text" panose="02040502050506030303" pitchFamily="18" charset="0"/>
              </a:rPr>
              <a:t>uygulamaları </a:t>
            </a:r>
            <a:endParaRPr lang="en-US" sz="2400" spc="-150" dirty="0" smtClean="0">
              <a:latin typeface="High Tower Text" panose="02040502050506030303" pitchFamily="18" charset="0"/>
            </a:endParaRPr>
          </a:p>
          <a:p>
            <a:pPr marL="0" indent="0" algn="just">
              <a:buNone/>
            </a:pPr>
            <a:r>
              <a:rPr lang="en-US" sz="2400" spc="-150" dirty="0">
                <a:latin typeface="High Tower Text" panose="02040502050506030303" pitchFamily="18" charset="0"/>
              </a:rPr>
              <a:t> </a:t>
            </a:r>
            <a:r>
              <a:rPr lang="en-US" sz="2400" spc="-150" dirty="0" smtClean="0">
                <a:latin typeface="High Tower Text" panose="02040502050506030303" pitchFamily="18" charset="0"/>
              </a:rPr>
              <a:t>       </a:t>
            </a:r>
            <a:r>
              <a:rPr lang="tr-TR" sz="2400" spc="-150" dirty="0" smtClean="0">
                <a:latin typeface="High Tower Text" panose="02040502050506030303" pitchFamily="18" charset="0"/>
              </a:rPr>
              <a:t>tespit </a:t>
            </a:r>
            <a:r>
              <a:rPr lang="tr-TR" sz="2400" spc="-150" dirty="0">
                <a:latin typeface="High Tower Text" panose="02040502050506030303" pitchFamily="18" charset="0"/>
              </a:rPr>
              <a:t>ederek daha verimli bir kullanımın sağlanması amacıyla </a:t>
            </a:r>
            <a:endParaRPr lang="en-US" sz="2400" spc="-150" dirty="0" smtClean="0">
              <a:latin typeface="High Tower Text" panose="02040502050506030303" pitchFamily="18" charset="0"/>
            </a:endParaRPr>
          </a:p>
          <a:p>
            <a:pPr marL="0" indent="0" algn="just">
              <a:lnSpc>
                <a:spcPct val="150000"/>
              </a:lnSpc>
              <a:buNone/>
            </a:pPr>
            <a:r>
              <a:rPr lang="en-US" sz="2400" spc="-150" dirty="0">
                <a:latin typeface="High Tower Text" panose="02040502050506030303" pitchFamily="18" charset="0"/>
              </a:rPr>
              <a:t> </a:t>
            </a:r>
            <a:r>
              <a:rPr lang="en-US" sz="2400" spc="-150" dirty="0" smtClean="0">
                <a:latin typeface="High Tower Text" panose="02040502050506030303" pitchFamily="18" charset="0"/>
              </a:rPr>
              <a:t>      </a:t>
            </a:r>
            <a:r>
              <a:rPr lang="tr-TR" sz="2400" spc="-150" dirty="0" smtClean="0">
                <a:latin typeface="High Tower Text" panose="02040502050506030303" pitchFamily="18" charset="0"/>
              </a:rPr>
              <a:t>çalışmalar </a:t>
            </a:r>
            <a:r>
              <a:rPr lang="tr-TR" sz="2400" spc="-150" dirty="0">
                <a:latin typeface="High Tower Text" panose="02040502050506030303" pitchFamily="18" charset="0"/>
              </a:rPr>
              <a:t>yapar ve Derneğimizin bu konuda görüş oluşturmasına katkı sağlar.</a:t>
            </a:r>
            <a:endParaRPr lang="en-US" sz="2400" spc="-150" dirty="0">
              <a:latin typeface="High Tower Text" panose="02040502050506030303" pitchFamily="18" charset="0"/>
            </a:endParaRPr>
          </a:p>
          <a:p>
            <a:pPr marL="0" indent="0">
              <a:buNone/>
            </a:pPr>
            <a:endParaRPr lang="en-US" sz="2400" b="1" spc="-150"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p:txBody>
      </p:sp>
      <p:sp>
        <p:nvSpPr>
          <p:cNvPr id="6" name="Metin kutusu 5">
            <a:extLst>
              <a:ext uri="{FF2B5EF4-FFF2-40B4-BE49-F238E27FC236}">
                <a16:creationId xmlns:a16="http://schemas.microsoft.com/office/drawing/2014/main" xmlns="" id="{11334EBD-A402-4990-9D2A-7EA58B6FB7C7}"/>
              </a:ext>
            </a:extLst>
          </p:cNvPr>
          <p:cNvSpPr txBox="1"/>
          <p:nvPr/>
        </p:nvSpPr>
        <p:spPr>
          <a:xfrm>
            <a:off x="11119183" y="3429000"/>
            <a:ext cx="861774" cy="3301068"/>
          </a:xfrm>
          <a:prstGeom prst="rect">
            <a:avLst/>
          </a:prstGeom>
          <a:noFill/>
        </p:spPr>
        <p:txBody>
          <a:bodyPr vert="vert" wrap="square" rtlCol="0">
            <a:spAutoFit/>
          </a:bodyPr>
          <a:lstStyle/>
          <a:p>
            <a:r>
              <a:rPr lang="en-US" sz="2000" b="1" dirty="0">
                <a:ln/>
                <a:solidFill>
                  <a:srgbClr val="0070C0"/>
                </a:solidFill>
                <a:effectLst>
                  <a:outerShdw blurRad="38100" dist="19050" dir="2700000" algn="tl" rotWithShape="0">
                    <a:schemeClr val="dk1">
                      <a:lumMod val="50000"/>
                      <a:alpha val="40000"/>
                    </a:schemeClr>
                  </a:outerShdw>
                </a:effectLst>
                <a:ea typeface="Segoe UI Black" panose="020B0A02040204020203" pitchFamily="34" charset="0"/>
              </a:rPr>
              <a:t>ETKİNLİKLER KOMİTESİ  </a:t>
            </a:r>
          </a:p>
          <a:p>
            <a:endParaRPr lang="tr-TR" sz="2400" spc="-300" dirty="0"/>
          </a:p>
        </p:txBody>
      </p:sp>
    </p:spTree>
    <p:extLst>
      <p:ext uri="{BB962C8B-B14F-4D97-AF65-F5344CB8AC3E}">
        <p14:creationId xmlns:p14="http://schemas.microsoft.com/office/powerpoint/2010/main" val="464523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gradFill>
            <a:gsLst>
              <a:gs pos="1000">
                <a:schemeClr val="bg1"/>
              </a:gs>
              <a:gs pos="41000">
                <a:srgbClr val="FF0000"/>
              </a:gs>
              <a:gs pos="74000">
                <a:srgbClr val="C00000"/>
              </a:gs>
              <a:gs pos="94000">
                <a:schemeClr val="tx1">
                  <a:lumMod val="50000"/>
                  <a:lumOff val="50000"/>
                </a:schemeClr>
              </a:gs>
              <a:gs pos="100000">
                <a:schemeClr val="tx1"/>
              </a:gs>
            </a:gsLst>
            <a:lin ang="5400000" scaled="1"/>
          </a:gradFill>
          <a:effectLst/>
          <a:scene3d>
            <a:camera prst="orthographicFront"/>
            <a:lightRig rig="flood" dir="t"/>
          </a:scene3d>
          <a:sp3d prstMaterial="translucentPowder">
            <a:bevelT w="114300" prst="artDeco"/>
            <a:bevelB/>
          </a:sp3d>
        </p:spPr>
        <p:txBody>
          <a:bodyPr>
            <a:normAutofit/>
          </a:bodyPr>
          <a:lstStyle/>
          <a:p>
            <a:pPr algn="ctr"/>
            <a:r>
              <a:rPr lang="tr-TR" sz="6600" b="1" dirty="0">
                <a:solidFill>
                  <a:schemeClr val="accent4">
                    <a:lumMod val="40000"/>
                    <a:lumOff val="60000"/>
                  </a:schemeClr>
                </a:solidFill>
                <a:effectLst>
                  <a:outerShdw blurRad="38100" dist="38100" dir="2700000" algn="tl">
                    <a:srgbClr val="000000">
                      <a:alpha val="43137"/>
                    </a:srgbClr>
                  </a:outerShdw>
                </a:effectLst>
              </a:rPr>
              <a:t>  ODTÜ MEZUNLARI DERNEĞİ</a:t>
            </a:r>
          </a:p>
        </p:txBody>
      </p:sp>
      <p:pic>
        <p:nvPicPr>
          <p:cNvPr id="4" name="İçerik Yer Tutucusu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0" y="297021"/>
            <a:ext cx="1463040" cy="1463040"/>
          </a:xfrm>
        </p:spPr>
      </p:pic>
      <p:sp>
        <p:nvSpPr>
          <p:cNvPr id="5" name="İçerik Yer Tutucusu 4"/>
          <p:cNvSpPr>
            <a:spLocks noGrp="1"/>
          </p:cNvSpPr>
          <p:nvPr>
            <p:ph sz="half" idx="2"/>
          </p:nvPr>
        </p:nvSpPr>
        <p:spPr>
          <a:xfrm>
            <a:off x="0" y="1944710"/>
            <a:ext cx="11627014" cy="4676503"/>
          </a:xfrm>
          <a:pattFill prst="pct5">
            <a:fgClr>
              <a:schemeClr val="accent6">
                <a:lumMod val="75000"/>
              </a:schemeClr>
            </a:fgClr>
            <a:bgClr>
              <a:schemeClr val="bg1"/>
            </a:bgClr>
          </a:pattFill>
        </p:spPr>
        <p:txBody>
          <a:bodyPr>
            <a:normAutofit fontScale="92500"/>
          </a:bodyPr>
          <a:lstStyle/>
          <a:p>
            <a:pPr marL="0" indent="0">
              <a:buNone/>
            </a:pPr>
            <a:r>
              <a:rPr lang="en-US" sz="3600" b="1" spc="-150" dirty="0" err="1">
                <a:latin typeface="High Tower Text" panose="02040502050506030303" pitchFamily="18" charset="0"/>
              </a:rPr>
              <a:t>Yapılan</a:t>
            </a:r>
            <a:r>
              <a:rPr lang="en-US" sz="3600" b="1" spc="-150" dirty="0">
                <a:latin typeface="High Tower Text" panose="02040502050506030303" pitchFamily="18" charset="0"/>
              </a:rPr>
              <a:t> </a:t>
            </a:r>
            <a:r>
              <a:rPr lang="en-US" sz="3600" b="1" spc="-150" dirty="0" err="1">
                <a:latin typeface="High Tower Text" panose="02040502050506030303" pitchFamily="18" charset="0"/>
              </a:rPr>
              <a:t>Etkinlikler</a:t>
            </a:r>
            <a:r>
              <a:rPr lang="tr-TR" sz="3600" b="1" spc="-150" dirty="0">
                <a:latin typeface="High Tower Text" panose="02040502050506030303" pitchFamily="18" charset="0"/>
              </a:rPr>
              <a:t>:</a:t>
            </a:r>
            <a:endParaRPr lang="en-US" sz="3600" b="1" spc="-150" dirty="0">
              <a:latin typeface="High Tower Text" panose="02040502050506030303" pitchFamily="18" charset="0"/>
            </a:endParaRPr>
          </a:p>
          <a:p>
            <a:pPr marL="0" indent="0">
              <a:buNone/>
            </a:pPr>
            <a:endParaRPr lang="en-US" sz="30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pPr lvl="0" algn="just">
              <a:lnSpc>
                <a:spcPct val="120000"/>
              </a:lnSpc>
            </a:pPr>
            <a:r>
              <a:rPr lang="tr-TR" sz="2200" dirty="0">
                <a:latin typeface="High Tower Text" panose="02040502050506030303" pitchFamily="18" charset="0"/>
              </a:rPr>
              <a:t>Komisyon</a:t>
            </a:r>
            <a:r>
              <a:rPr lang="en-US" sz="2200" dirty="0">
                <a:latin typeface="High Tower Text" panose="02040502050506030303" pitchFamily="18" charset="0"/>
              </a:rPr>
              <a:t> </a:t>
            </a:r>
            <a:r>
              <a:rPr lang="en-US" sz="2200" dirty="0" err="1">
                <a:latin typeface="High Tower Text" panose="02040502050506030303" pitchFamily="18" charset="0"/>
              </a:rPr>
              <a:t>tarafından</a:t>
            </a:r>
            <a:r>
              <a:rPr lang="tr-TR" sz="2200" dirty="0">
                <a:latin typeface="High Tower Text" panose="02040502050506030303" pitchFamily="18" charset="0"/>
              </a:rPr>
              <a:t> düzenlenen fotoğraf yarışmasının ikincisi “Ormanı-Gölü-Bozkırıyla ODTÜ’de Dört Mevsim Doğa”  teması ile yapılmıştır. </a:t>
            </a:r>
            <a:endParaRPr lang="en-US" sz="2200" dirty="0" smtClean="0">
              <a:latin typeface="High Tower Text" panose="02040502050506030303" pitchFamily="18" charset="0"/>
            </a:endParaRPr>
          </a:p>
          <a:p>
            <a:pPr lvl="0" algn="just">
              <a:lnSpc>
                <a:spcPct val="120000"/>
              </a:lnSpc>
            </a:pPr>
            <a:r>
              <a:rPr lang="en-US" sz="2200" dirty="0" smtClean="0">
                <a:latin typeface="High Tower Text" panose="02040502050506030303" pitchFamily="18" charset="0"/>
              </a:rPr>
              <a:t>30 </a:t>
            </a:r>
            <a:r>
              <a:rPr lang="en-US" sz="2200" dirty="0" err="1">
                <a:latin typeface="High Tower Text" panose="02040502050506030303" pitchFamily="18" charset="0"/>
              </a:rPr>
              <a:t>Kasım</a:t>
            </a:r>
            <a:r>
              <a:rPr lang="en-US" sz="2200" dirty="0">
                <a:latin typeface="High Tower Text" panose="02040502050506030303" pitchFamily="18" charset="0"/>
              </a:rPr>
              <a:t> 2018’de </a:t>
            </a:r>
            <a:r>
              <a:rPr lang="en-US" sz="2200" dirty="0" err="1">
                <a:latin typeface="High Tower Text" panose="02040502050506030303" pitchFamily="18" charset="0"/>
              </a:rPr>
              <a:t>düzenlenen</a:t>
            </a:r>
            <a:r>
              <a:rPr lang="en-US" sz="2200" dirty="0">
                <a:latin typeface="High Tower Text" panose="02040502050506030303" pitchFamily="18" charset="0"/>
              </a:rPr>
              <a:t> </a:t>
            </a:r>
            <a:r>
              <a:rPr lang="en-US" sz="2200" dirty="0" err="1">
                <a:latin typeface="High Tower Text" panose="02040502050506030303" pitchFamily="18" charset="0"/>
              </a:rPr>
              <a:t>bir</a:t>
            </a:r>
            <a:r>
              <a:rPr lang="en-US" sz="2200" dirty="0">
                <a:latin typeface="High Tower Text" panose="02040502050506030303" pitchFamily="18" charset="0"/>
              </a:rPr>
              <a:t> </a:t>
            </a:r>
            <a:r>
              <a:rPr lang="en-US" sz="2200" dirty="0" err="1">
                <a:latin typeface="High Tower Text" panose="02040502050506030303" pitchFamily="18" charset="0"/>
              </a:rPr>
              <a:t>kokteyl</a:t>
            </a:r>
            <a:r>
              <a:rPr lang="en-US" sz="2200" dirty="0">
                <a:latin typeface="High Tower Text" panose="02040502050506030303" pitchFamily="18" charset="0"/>
              </a:rPr>
              <a:t> </a:t>
            </a:r>
            <a:r>
              <a:rPr lang="en-US" sz="2200" dirty="0" err="1">
                <a:latin typeface="High Tower Text" panose="02040502050506030303" pitchFamily="18" charset="0"/>
              </a:rPr>
              <a:t>ile</a:t>
            </a:r>
            <a:r>
              <a:rPr lang="en-US" sz="2200" dirty="0">
                <a:latin typeface="High Tower Text" panose="02040502050506030303" pitchFamily="18" charset="0"/>
              </a:rPr>
              <a:t> </a:t>
            </a:r>
            <a:r>
              <a:rPr lang="en-US" sz="2200" dirty="0" err="1">
                <a:latin typeface="High Tower Text" panose="02040502050506030303" pitchFamily="18" charset="0"/>
              </a:rPr>
              <a:t>ödüller</a:t>
            </a:r>
            <a:r>
              <a:rPr lang="en-US" sz="2200" dirty="0">
                <a:latin typeface="High Tower Text" panose="02040502050506030303" pitchFamily="18" charset="0"/>
              </a:rPr>
              <a:t> </a:t>
            </a:r>
            <a:r>
              <a:rPr lang="en-US" sz="2200" dirty="0" err="1" smtClean="0">
                <a:latin typeface="High Tower Text" panose="02040502050506030303" pitchFamily="18" charset="0"/>
              </a:rPr>
              <a:t>sahiplerine</a:t>
            </a:r>
            <a:r>
              <a:rPr lang="en-US" sz="2200" dirty="0">
                <a:latin typeface="High Tower Text" panose="02040502050506030303" pitchFamily="18" charset="0"/>
              </a:rPr>
              <a:t> </a:t>
            </a:r>
            <a:r>
              <a:rPr lang="en-US" sz="2200" dirty="0" err="1" smtClean="0">
                <a:latin typeface="High Tower Text" panose="02040502050506030303" pitchFamily="18" charset="0"/>
              </a:rPr>
              <a:t>verilmiş</a:t>
            </a:r>
            <a:r>
              <a:rPr lang="en-US" sz="2200" dirty="0" smtClean="0">
                <a:latin typeface="High Tower Text" panose="02040502050506030303" pitchFamily="18" charset="0"/>
              </a:rPr>
              <a:t> </a:t>
            </a:r>
            <a:r>
              <a:rPr lang="en-US" sz="2200" dirty="0" err="1" smtClean="0">
                <a:latin typeface="High Tower Text" panose="02040502050506030303" pitchFamily="18" charset="0"/>
              </a:rPr>
              <a:t>ve</a:t>
            </a:r>
            <a:r>
              <a:rPr lang="en-US" sz="2200" dirty="0" smtClean="0">
                <a:latin typeface="High Tower Text" panose="02040502050506030303" pitchFamily="18" charset="0"/>
              </a:rPr>
              <a:t> </a:t>
            </a:r>
            <a:r>
              <a:rPr lang="en-US" sz="2200" dirty="0" err="1" smtClean="0">
                <a:latin typeface="High Tower Text" panose="02040502050506030303" pitchFamily="18" charset="0"/>
              </a:rPr>
              <a:t>bir</a:t>
            </a:r>
            <a:r>
              <a:rPr lang="en-US" sz="2200" dirty="0" smtClean="0">
                <a:latin typeface="High Tower Text" panose="02040502050506030303" pitchFamily="18" charset="0"/>
              </a:rPr>
              <a:t> </a:t>
            </a:r>
            <a:r>
              <a:rPr lang="en-US" sz="2200" dirty="0" err="1" smtClean="0">
                <a:latin typeface="High Tower Text" panose="02040502050506030303" pitchFamily="18" charset="0"/>
              </a:rPr>
              <a:t>sergi</a:t>
            </a:r>
            <a:r>
              <a:rPr lang="en-US" sz="2200" dirty="0" smtClean="0">
                <a:latin typeface="High Tower Text" panose="02040502050506030303" pitchFamily="18" charset="0"/>
              </a:rPr>
              <a:t> </a:t>
            </a:r>
            <a:r>
              <a:rPr lang="en-US" sz="2200" dirty="0" err="1">
                <a:latin typeface="High Tower Text" panose="02040502050506030303" pitchFamily="18" charset="0"/>
              </a:rPr>
              <a:t>açılışı</a:t>
            </a:r>
            <a:r>
              <a:rPr lang="en-US" sz="2200" dirty="0">
                <a:latin typeface="High Tower Text" panose="02040502050506030303" pitchFamily="18" charset="0"/>
              </a:rPr>
              <a:t> </a:t>
            </a:r>
            <a:r>
              <a:rPr lang="en-US" sz="2200" dirty="0" err="1">
                <a:latin typeface="High Tower Text" panose="02040502050506030303" pitchFamily="18" charset="0"/>
              </a:rPr>
              <a:t>yapılmıştır</a:t>
            </a:r>
            <a:r>
              <a:rPr lang="en-US" sz="2200" dirty="0" smtClean="0">
                <a:latin typeface="High Tower Text" panose="02040502050506030303" pitchFamily="18" charset="0"/>
              </a:rPr>
              <a:t>.      7 </a:t>
            </a:r>
            <a:r>
              <a:rPr lang="en-US" sz="2200" dirty="0" err="1">
                <a:latin typeface="High Tower Text" panose="02040502050506030303" pitchFamily="18" charset="0"/>
              </a:rPr>
              <a:t>Aralık</a:t>
            </a:r>
            <a:r>
              <a:rPr lang="en-US" sz="2200" dirty="0">
                <a:latin typeface="High Tower Text" panose="02040502050506030303" pitchFamily="18" charset="0"/>
              </a:rPr>
              <a:t> </a:t>
            </a:r>
            <a:r>
              <a:rPr lang="en-US" sz="2200" dirty="0" smtClean="0">
                <a:latin typeface="High Tower Text" panose="02040502050506030303" pitchFamily="18" charset="0"/>
              </a:rPr>
              <a:t>2018’e </a:t>
            </a:r>
            <a:r>
              <a:rPr lang="en-US" sz="2200" dirty="0" err="1">
                <a:latin typeface="High Tower Text" panose="02040502050506030303" pitchFamily="18" charset="0"/>
              </a:rPr>
              <a:t>kadar</a:t>
            </a:r>
            <a:r>
              <a:rPr lang="en-US" sz="2200" dirty="0">
                <a:latin typeface="High Tower Text" panose="02040502050506030303" pitchFamily="18" charset="0"/>
              </a:rPr>
              <a:t> </a:t>
            </a:r>
            <a:r>
              <a:rPr lang="en-US" sz="2200" dirty="0" err="1">
                <a:latin typeface="High Tower Text" panose="02040502050506030303" pitchFamily="18" charset="0"/>
              </a:rPr>
              <a:t>açık</a:t>
            </a:r>
            <a:r>
              <a:rPr lang="en-US" sz="2200" dirty="0">
                <a:latin typeface="High Tower Text" panose="02040502050506030303" pitchFamily="18" charset="0"/>
              </a:rPr>
              <a:t> </a:t>
            </a:r>
            <a:r>
              <a:rPr lang="en-US" sz="2200" dirty="0" err="1" smtClean="0">
                <a:latin typeface="High Tower Text" panose="02040502050506030303" pitchFamily="18" charset="0"/>
              </a:rPr>
              <a:t>kalan</a:t>
            </a:r>
            <a:r>
              <a:rPr lang="en-US" sz="2200" dirty="0" smtClean="0">
                <a:latin typeface="High Tower Text" panose="02040502050506030303" pitchFamily="18" charset="0"/>
              </a:rPr>
              <a:t> </a:t>
            </a:r>
            <a:r>
              <a:rPr lang="en-US" sz="2200" dirty="0" err="1" smtClean="0">
                <a:latin typeface="High Tower Text" panose="02040502050506030303" pitchFamily="18" charset="0"/>
              </a:rPr>
              <a:t>sergi</a:t>
            </a:r>
            <a:r>
              <a:rPr lang="en-US" sz="2200" dirty="0" smtClean="0">
                <a:latin typeface="High Tower Text" panose="02040502050506030303" pitchFamily="18" charset="0"/>
              </a:rPr>
              <a:t>, </a:t>
            </a:r>
            <a:r>
              <a:rPr lang="en-US" sz="2200" dirty="0" err="1" smtClean="0">
                <a:latin typeface="High Tower Text" panose="02040502050506030303" pitchFamily="18" charset="0"/>
              </a:rPr>
              <a:t>üyeler</a:t>
            </a:r>
            <a:r>
              <a:rPr lang="en-US" sz="2200" dirty="0" smtClean="0">
                <a:latin typeface="High Tower Text" panose="02040502050506030303" pitchFamily="18" charset="0"/>
              </a:rPr>
              <a:t> </a:t>
            </a:r>
            <a:r>
              <a:rPr lang="en-US" sz="2200" dirty="0" err="1" smtClean="0">
                <a:latin typeface="High Tower Text" panose="02040502050506030303" pitchFamily="18" charset="0"/>
              </a:rPr>
              <a:t>ve</a:t>
            </a:r>
            <a:r>
              <a:rPr lang="en-US" sz="2200" dirty="0" smtClean="0">
                <a:latin typeface="High Tower Text" panose="02040502050506030303" pitchFamily="18" charset="0"/>
              </a:rPr>
              <a:t> </a:t>
            </a:r>
            <a:r>
              <a:rPr lang="en-US" sz="2200" dirty="0" err="1" smtClean="0">
                <a:latin typeface="High Tower Text" panose="02040502050506030303" pitchFamily="18" charset="0"/>
              </a:rPr>
              <a:t>misafirler</a:t>
            </a:r>
            <a:r>
              <a:rPr lang="en-US" sz="2200" dirty="0" smtClean="0">
                <a:latin typeface="High Tower Text" panose="02040502050506030303" pitchFamily="18" charset="0"/>
              </a:rPr>
              <a:t> </a:t>
            </a:r>
            <a:r>
              <a:rPr lang="en-US" sz="2200" dirty="0" err="1" smtClean="0">
                <a:latin typeface="High Tower Text" panose="02040502050506030303" pitchFamily="18" charset="0"/>
              </a:rPr>
              <a:t>tarafından</a:t>
            </a:r>
            <a:r>
              <a:rPr lang="en-US" sz="2200" dirty="0" smtClean="0">
                <a:latin typeface="High Tower Text" panose="02040502050506030303" pitchFamily="18" charset="0"/>
              </a:rPr>
              <a:t> </a:t>
            </a:r>
            <a:r>
              <a:rPr lang="en-US" sz="2200" dirty="0" err="1">
                <a:latin typeface="High Tower Text" panose="02040502050506030303" pitchFamily="18" charset="0"/>
              </a:rPr>
              <a:t>büyük</a:t>
            </a:r>
            <a:r>
              <a:rPr lang="en-US" sz="2200" dirty="0">
                <a:latin typeface="High Tower Text" panose="02040502050506030303" pitchFamily="18" charset="0"/>
              </a:rPr>
              <a:t> </a:t>
            </a:r>
            <a:r>
              <a:rPr lang="en-US" sz="2200" dirty="0" err="1">
                <a:latin typeface="High Tower Text" panose="02040502050506030303" pitchFamily="18" charset="0"/>
              </a:rPr>
              <a:t>ilgi</a:t>
            </a:r>
            <a:r>
              <a:rPr lang="en-US" sz="2200" dirty="0">
                <a:latin typeface="High Tower Text" panose="02040502050506030303" pitchFamily="18" charset="0"/>
              </a:rPr>
              <a:t> </a:t>
            </a:r>
            <a:r>
              <a:rPr lang="en-US" sz="2200" dirty="0" err="1">
                <a:latin typeface="High Tower Text" panose="02040502050506030303" pitchFamily="18" charset="0"/>
              </a:rPr>
              <a:t>görmüştür</a:t>
            </a:r>
            <a:r>
              <a:rPr lang="en-US" sz="2200" dirty="0">
                <a:latin typeface="High Tower Text" panose="02040502050506030303" pitchFamily="18" charset="0"/>
              </a:rPr>
              <a:t>.</a:t>
            </a:r>
          </a:p>
          <a:p>
            <a:pPr lvl="0" algn="just">
              <a:lnSpc>
                <a:spcPct val="120000"/>
              </a:lnSpc>
            </a:pPr>
            <a:r>
              <a:rPr lang="en-US" sz="2200" dirty="0">
                <a:latin typeface="High Tower Text" panose="02040502050506030303" pitchFamily="18" charset="0"/>
              </a:rPr>
              <a:t>Land-Art (</a:t>
            </a:r>
            <a:r>
              <a:rPr lang="en-US" sz="2200" dirty="0" err="1">
                <a:latin typeface="High Tower Text" panose="02040502050506030303" pitchFamily="18" charset="0"/>
              </a:rPr>
              <a:t>Doğa</a:t>
            </a:r>
            <a:r>
              <a:rPr lang="en-US" sz="2200" dirty="0">
                <a:latin typeface="High Tower Text" panose="02040502050506030303" pitchFamily="18" charset="0"/>
              </a:rPr>
              <a:t> </a:t>
            </a:r>
            <a:r>
              <a:rPr lang="en-US" sz="2200" dirty="0" err="1">
                <a:latin typeface="High Tower Text" panose="02040502050506030303" pitchFamily="18" charset="0"/>
              </a:rPr>
              <a:t>Sanatı</a:t>
            </a:r>
            <a:r>
              <a:rPr lang="en-US" sz="2200" dirty="0">
                <a:latin typeface="High Tower Text" panose="02040502050506030303" pitchFamily="18" charset="0"/>
              </a:rPr>
              <a:t>) </a:t>
            </a:r>
            <a:r>
              <a:rPr lang="en-US" sz="2200" dirty="0" err="1">
                <a:latin typeface="High Tower Text" panose="02040502050506030303" pitchFamily="18" charset="0"/>
              </a:rPr>
              <a:t>etkinliği</a:t>
            </a:r>
            <a:r>
              <a:rPr lang="en-US" sz="2200" dirty="0">
                <a:latin typeface="High Tower Text" panose="02040502050506030303" pitchFamily="18" charset="0"/>
              </a:rPr>
              <a:t>, Prof. Dr. </a:t>
            </a:r>
            <a:r>
              <a:rPr lang="en-US" sz="2200" dirty="0" err="1">
                <a:latin typeface="High Tower Text" panose="02040502050506030303" pitchFamily="18" charset="0"/>
              </a:rPr>
              <a:t>Meltem</a:t>
            </a:r>
            <a:r>
              <a:rPr lang="en-US" sz="2200" dirty="0">
                <a:latin typeface="High Tower Text" panose="02040502050506030303" pitchFamily="18" charset="0"/>
              </a:rPr>
              <a:t> </a:t>
            </a:r>
            <a:r>
              <a:rPr lang="en-US" sz="2200" dirty="0" err="1">
                <a:latin typeface="High Tower Text" panose="02040502050506030303" pitchFamily="18" charset="0"/>
              </a:rPr>
              <a:t>Yılmaz’ın</a:t>
            </a:r>
            <a:r>
              <a:rPr lang="en-US" sz="2200" dirty="0">
                <a:latin typeface="High Tower Text" panose="02040502050506030303" pitchFamily="18" charset="0"/>
              </a:rPr>
              <a:t> </a:t>
            </a:r>
            <a:r>
              <a:rPr lang="en-US" sz="2200" dirty="0" err="1">
                <a:latin typeface="High Tower Text" panose="02040502050506030303" pitchFamily="18" charset="0"/>
              </a:rPr>
              <a:t>desteği</a:t>
            </a:r>
            <a:r>
              <a:rPr lang="en-US" sz="2200" dirty="0">
                <a:latin typeface="High Tower Text" panose="02040502050506030303" pitchFamily="18" charset="0"/>
              </a:rPr>
              <a:t> </a:t>
            </a:r>
            <a:r>
              <a:rPr lang="en-US" sz="2200" dirty="0" err="1">
                <a:latin typeface="High Tower Text" panose="02040502050506030303" pitchFamily="18" charset="0"/>
              </a:rPr>
              <a:t>ile</a:t>
            </a:r>
            <a:r>
              <a:rPr lang="en-US" sz="2200" dirty="0">
                <a:latin typeface="High Tower Text" panose="02040502050506030303" pitchFamily="18" charset="0"/>
              </a:rPr>
              <a:t> Ayşe </a:t>
            </a:r>
            <a:r>
              <a:rPr lang="en-US" sz="2200" dirty="0" err="1">
                <a:latin typeface="High Tower Text" panose="02040502050506030303" pitchFamily="18" charset="0"/>
              </a:rPr>
              <a:t>Bilir</a:t>
            </a:r>
            <a:r>
              <a:rPr lang="en-US" sz="2200" dirty="0">
                <a:latin typeface="High Tower Text" panose="02040502050506030303" pitchFamily="18" charset="0"/>
              </a:rPr>
              <a:t> </a:t>
            </a:r>
            <a:r>
              <a:rPr lang="en-US" sz="2200" dirty="0" err="1">
                <a:latin typeface="High Tower Text" panose="02040502050506030303" pitchFamily="18" charset="0"/>
              </a:rPr>
              <a:t>hoca</a:t>
            </a:r>
            <a:r>
              <a:rPr lang="en-US" sz="2200" dirty="0">
                <a:latin typeface="High Tower Text" panose="02040502050506030303" pitchFamily="18" charset="0"/>
              </a:rPr>
              <a:t> </a:t>
            </a:r>
            <a:r>
              <a:rPr lang="en-US" sz="2200" dirty="0" err="1">
                <a:latin typeface="High Tower Text" panose="02040502050506030303" pitchFamily="18" charset="0"/>
              </a:rPr>
              <a:t>ve</a:t>
            </a:r>
            <a:r>
              <a:rPr lang="en-US" sz="2200" dirty="0">
                <a:latin typeface="High Tower Text" panose="02040502050506030303" pitchFamily="18" charset="0"/>
              </a:rPr>
              <a:t> </a:t>
            </a:r>
            <a:r>
              <a:rPr lang="en-US" sz="2200" dirty="0" err="1">
                <a:latin typeface="High Tower Text" panose="02040502050506030303" pitchFamily="18" charset="0"/>
              </a:rPr>
              <a:t>ekibi</a:t>
            </a:r>
            <a:r>
              <a:rPr lang="en-US" sz="2200" dirty="0">
                <a:latin typeface="High Tower Text" panose="02040502050506030303" pitchFamily="18" charset="0"/>
              </a:rPr>
              <a:t> </a:t>
            </a:r>
            <a:r>
              <a:rPr lang="en-US" sz="2200" dirty="0" err="1" smtClean="0">
                <a:latin typeface="High Tower Text" panose="02040502050506030303" pitchFamily="18" charset="0"/>
              </a:rPr>
              <a:t>tarafından</a:t>
            </a:r>
            <a:r>
              <a:rPr lang="en-US" sz="2200" dirty="0" smtClean="0">
                <a:latin typeface="High Tower Text" panose="02040502050506030303" pitchFamily="18" charset="0"/>
              </a:rPr>
              <a:t> </a:t>
            </a:r>
            <a:r>
              <a:rPr lang="en-US" sz="2200" dirty="0" err="1" smtClean="0">
                <a:latin typeface="High Tower Text" panose="02040502050506030303" pitchFamily="18" charset="0"/>
              </a:rPr>
              <a:t>yapılmıştır</a:t>
            </a:r>
            <a:r>
              <a:rPr lang="en-US" sz="2200" dirty="0" smtClean="0">
                <a:latin typeface="High Tower Text" panose="02040502050506030303" pitchFamily="18" charset="0"/>
              </a:rPr>
              <a:t>. </a:t>
            </a:r>
            <a:r>
              <a:rPr lang="en-US" sz="2200" dirty="0" err="1">
                <a:latin typeface="High Tower Text" panose="02040502050506030303" pitchFamily="18" charset="0"/>
              </a:rPr>
              <a:t>Ortaya</a:t>
            </a:r>
            <a:r>
              <a:rPr lang="en-US" sz="2200" dirty="0">
                <a:latin typeface="High Tower Text" panose="02040502050506030303" pitchFamily="18" charset="0"/>
              </a:rPr>
              <a:t> </a:t>
            </a:r>
            <a:r>
              <a:rPr lang="en-US" sz="2200" dirty="0" err="1">
                <a:latin typeface="High Tower Text" panose="02040502050506030303" pitchFamily="18" charset="0"/>
              </a:rPr>
              <a:t>çıkan</a:t>
            </a:r>
            <a:r>
              <a:rPr lang="en-US" sz="2200" dirty="0">
                <a:latin typeface="High Tower Text" panose="02040502050506030303" pitchFamily="18" charset="0"/>
              </a:rPr>
              <a:t> </a:t>
            </a:r>
            <a:r>
              <a:rPr lang="en-US" sz="2200" dirty="0" err="1">
                <a:latin typeface="High Tower Text" panose="02040502050506030303" pitchFamily="18" charset="0"/>
              </a:rPr>
              <a:t>eserler</a:t>
            </a:r>
            <a:r>
              <a:rPr lang="en-US" sz="2200" dirty="0">
                <a:latin typeface="High Tower Text" panose="02040502050506030303" pitchFamily="18" charset="0"/>
              </a:rPr>
              <a:t> </a:t>
            </a:r>
            <a:r>
              <a:rPr lang="en-US" sz="2200" dirty="0" err="1" smtClean="0">
                <a:latin typeface="High Tower Text" panose="02040502050506030303" pitchFamily="18" charset="0"/>
              </a:rPr>
              <a:t>fotoğraflanarak</a:t>
            </a:r>
            <a:r>
              <a:rPr lang="en-US" sz="2200" dirty="0" smtClean="0">
                <a:latin typeface="High Tower Text" panose="02040502050506030303" pitchFamily="18" charset="0"/>
              </a:rPr>
              <a:t>, pdf </a:t>
            </a:r>
            <a:r>
              <a:rPr lang="en-US" sz="2200" dirty="0" err="1" smtClean="0">
                <a:latin typeface="High Tower Text" panose="02040502050506030303" pitchFamily="18" charset="0"/>
              </a:rPr>
              <a:t>formatında</a:t>
            </a:r>
            <a:r>
              <a:rPr lang="en-US" sz="2200" dirty="0" smtClean="0">
                <a:latin typeface="High Tower Text" panose="02040502050506030303" pitchFamily="18" charset="0"/>
              </a:rPr>
              <a:t> </a:t>
            </a:r>
            <a:r>
              <a:rPr lang="en-US" sz="2200" dirty="0" err="1" smtClean="0">
                <a:latin typeface="High Tower Text" panose="02040502050506030303" pitchFamily="18" charset="0"/>
              </a:rPr>
              <a:t>katalog</a:t>
            </a:r>
            <a:r>
              <a:rPr lang="en-US" sz="2200" dirty="0" smtClean="0">
                <a:latin typeface="High Tower Text" panose="02040502050506030303" pitchFamily="18" charset="0"/>
              </a:rPr>
              <a:t> </a:t>
            </a:r>
            <a:r>
              <a:rPr lang="en-US" sz="2200" dirty="0" err="1" smtClean="0">
                <a:latin typeface="High Tower Text" panose="02040502050506030303" pitchFamily="18" charset="0"/>
              </a:rPr>
              <a:t>haline</a:t>
            </a:r>
            <a:r>
              <a:rPr lang="en-US" sz="2200" dirty="0" smtClean="0">
                <a:latin typeface="High Tower Text" panose="02040502050506030303" pitchFamily="18" charset="0"/>
              </a:rPr>
              <a:t> </a:t>
            </a:r>
            <a:r>
              <a:rPr lang="en-US" sz="2200" dirty="0" err="1" smtClean="0">
                <a:latin typeface="High Tower Text" panose="02040502050506030303" pitchFamily="18" charset="0"/>
              </a:rPr>
              <a:t>getirilmiştir</a:t>
            </a:r>
            <a:r>
              <a:rPr lang="en-US" sz="2200" dirty="0" smtClean="0">
                <a:latin typeface="High Tower Text" panose="02040502050506030303" pitchFamily="18" charset="0"/>
              </a:rPr>
              <a:t>.</a:t>
            </a:r>
            <a:endParaRPr lang="en-US" sz="2200" dirty="0">
              <a:latin typeface="High Tower Text" panose="02040502050506030303" pitchFamily="18" charset="0"/>
            </a:endParaRPr>
          </a:p>
          <a:p>
            <a:pPr lvl="0" algn="just">
              <a:lnSpc>
                <a:spcPct val="120000"/>
              </a:lnSpc>
            </a:pPr>
            <a:r>
              <a:rPr lang="en-US" sz="2200" dirty="0" err="1" smtClean="0">
                <a:latin typeface="High Tower Text" panose="02040502050506030303" pitchFamily="18" charset="0"/>
              </a:rPr>
              <a:t>Eymir</a:t>
            </a:r>
            <a:r>
              <a:rPr lang="en-US" sz="2200" dirty="0" smtClean="0">
                <a:latin typeface="High Tower Text" panose="02040502050506030303" pitchFamily="18" charset="0"/>
              </a:rPr>
              <a:t> </a:t>
            </a:r>
            <a:r>
              <a:rPr lang="en-US" sz="2200" dirty="0" err="1">
                <a:latin typeface="High Tower Text" panose="02040502050506030303" pitchFamily="18" charset="0"/>
              </a:rPr>
              <a:t>konulu</a:t>
            </a:r>
            <a:r>
              <a:rPr lang="en-US" sz="2200" dirty="0">
                <a:latin typeface="High Tower Text" panose="02040502050506030303" pitchFamily="18" charset="0"/>
              </a:rPr>
              <a:t> </a:t>
            </a:r>
            <a:r>
              <a:rPr lang="en-US" sz="2200" dirty="0" err="1">
                <a:latin typeface="High Tower Text" panose="02040502050506030303" pitchFamily="18" charset="0"/>
              </a:rPr>
              <a:t>anı</a:t>
            </a:r>
            <a:r>
              <a:rPr lang="en-US" sz="2200" dirty="0">
                <a:latin typeface="High Tower Text" panose="02040502050506030303" pitchFamily="18" charset="0"/>
              </a:rPr>
              <a:t> </a:t>
            </a:r>
            <a:r>
              <a:rPr lang="en-US" sz="2200" dirty="0" err="1">
                <a:latin typeface="High Tower Text" panose="02040502050506030303" pitchFamily="18" charset="0"/>
              </a:rPr>
              <a:t>kitabı</a:t>
            </a:r>
            <a:r>
              <a:rPr lang="en-US" sz="2200" dirty="0">
                <a:latin typeface="High Tower Text" panose="02040502050506030303" pitchFamily="18" charset="0"/>
              </a:rPr>
              <a:t> </a:t>
            </a:r>
            <a:r>
              <a:rPr lang="en-US" sz="2200" dirty="0" err="1">
                <a:latin typeface="High Tower Text" panose="02040502050506030303" pitchFamily="18" charset="0"/>
              </a:rPr>
              <a:t>yazma</a:t>
            </a:r>
            <a:r>
              <a:rPr lang="en-US" sz="2200" dirty="0">
                <a:latin typeface="High Tower Text" panose="02040502050506030303" pitchFamily="18" charset="0"/>
              </a:rPr>
              <a:t> </a:t>
            </a:r>
            <a:r>
              <a:rPr lang="en-US" sz="2200" dirty="0" err="1" smtClean="0">
                <a:latin typeface="High Tower Text" panose="02040502050506030303" pitchFamily="18" charset="0"/>
              </a:rPr>
              <a:t>projesine</a:t>
            </a:r>
            <a:r>
              <a:rPr lang="en-US" sz="2200" dirty="0" smtClean="0">
                <a:latin typeface="High Tower Text" panose="02040502050506030303" pitchFamily="18" charset="0"/>
              </a:rPr>
              <a:t> </a:t>
            </a:r>
            <a:r>
              <a:rPr lang="en-US" sz="2200" dirty="0" err="1" smtClean="0">
                <a:latin typeface="High Tower Text" panose="02040502050506030303" pitchFamily="18" charset="0"/>
              </a:rPr>
              <a:t>mezunlar</a:t>
            </a:r>
            <a:r>
              <a:rPr lang="en-US" sz="2200" dirty="0" smtClean="0">
                <a:latin typeface="High Tower Text" panose="02040502050506030303" pitchFamily="18" charset="0"/>
              </a:rPr>
              <a:t> </a:t>
            </a:r>
            <a:r>
              <a:rPr lang="en-US" sz="2200" dirty="0" err="1" smtClean="0">
                <a:latin typeface="High Tower Text" panose="02040502050506030303" pitchFamily="18" charset="0"/>
              </a:rPr>
              <a:t>tarafından</a:t>
            </a:r>
            <a:r>
              <a:rPr lang="en-US" sz="2200" dirty="0" smtClean="0">
                <a:latin typeface="High Tower Text" panose="02040502050506030303" pitchFamily="18" charset="0"/>
              </a:rPr>
              <a:t> </a:t>
            </a:r>
            <a:r>
              <a:rPr lang="en-US" sz="2200" dirty="0" err="1" smtClean="0">
                <a:latin typeface="High Tower Text" panose="02040502050506030303" pitchFamily="18" charset="0"/>
              </a:rPr>
              <a:t>gönderilen</a:t>
            </a:r>
            <a:r>
              <a:rPr lang="en-US" sz="2200" dirty="0" smtClean="0">
                <a:latin typeface="High Tower Text" panose="02040502050506030303" pitchFamily="18" charset="0"/>
              </a:rPr>
              <a:t> </a:t>
            </a:r>
            <a:r>
              <a:rPr lang="en-US" sz="2200" dirty="0" err="1" smtClean="0">
                <a:latin typeface="High Tower Text" panose="02040502050506030303" pitchFamily="18" charset="0"/>
              </a:rPr>
              <a:t>anılar</a:t>
            </a:r>
            <a:r>
              <a:rPr lang="en-US" sz="2200" dirty="0" smtClean="0">
                <a:latin typeface="High Tower Text" panose="02040502050506030303" pitchFamily="18" charset="0"/>
              </a:rPr>
              <a:t>, </a:t>
            </a:r>
            <a:r>
              <a:rPr lang="en-US" sz="2200" dirty="0" err="1" smtClean="0">
                <a:latin typeface="High Tower Text" panose="02040502050506030303" pitchFamily="18" charset="0"/>
              </a:rPr>
              <a:t>ODTÜ’lüler</a:t>
            </a:r>
            <a:r>
              <a:rPr lang="en-US" sz="2200" dirty="0" smtClean="0">
                <a:latin typeface="High Tower Text" panose="02040502050506030303" pitchFamily="18" charset="0"/>
              </a:rPr>
              <a:t> </a:t>
            </a:r>
            <a:r>
              <a:rPr lang="en-US" sz="2200" dirty="0" err="1">
                <a:latin typeface="High Tower Text" panose="02040502050506030303" pitchFamily="18" charset="0"/>
              </a:rPr>
              <a:t>Bülteni’nde</a:t>
            </a:r>
            <a:r>
              <a:rPr lang="en-US" sz="2200" dirty="0">
                <a:latin typeface="High Tower Text" panose="02040502050506030303" pitchFamily="18" charset="0"/>
              </a:rPr>
              <a:t> </a:t>
            </a:r>
            <a:r>
              <a:rPr lang="en-US" sz="2200" dirty="0" err="1">
                <a:latin typeface="High Tower Text" panose="02040502050506030303" pitchFamily="18" charset="0"/>
              </a:rPr>
              <a:t>yayınlanmaktadır</a:t>
            </a:r>
            <a:r>
              <a:rPr lang="en-US" sz="2200" dirty="0">
                <a:latin typeface="High Tower Text" panose="02040502050506030303" pitchFamily="18" charset="0"/>
              </a:rPr>
              <a:t>. </a:t>
            </a:r>
          </a:p>
          <a:p>
            <a:pPr lvl="0" algn="just"/>
            <a:endParaRPr lang="en-US" sz="2400" spc="-150" dirty="0">
              <a:latin typeface="High Tower Text" panose="02040502050506030303" pitchFamily="18" charset="0"/>
            </a:endParaRPr>
          </a:p>
          <a:p>
            <a:pPr marL="0" indent="0">
              <a:buNone/>
            </a:pPr>
            <a:endParaRPr lang="en-US" sz="2400" b="1" spc="-150"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p:txBody>
      </p:sp>
      <p:sp>
        <p:nvSpPr>
          <p:cNvPr id="6" name="Metin kutusu 5">
            <a:extLst>
              <a:ext uri="{FF2B5EF4-FFF2-40B4-BE49-F238E27FC236}">
                <a16:creationId xmlns:a16="http://schemas.microsoft.com/office/drawing/2014/main" xmlns="" id="{0699589A-7B68-4B8D-B386-F501F7E9685B}"/>
              </a:ext>
            </a:extLst>
          </p:cNvPr>
          <p:cNvSpPr txBox="1"/>
          <p:nvPr/>
        </p:nvSpPr>
        <p:spPr>
          <a:xfrm>
            <a:off x="11119183" y="3429000"/>
            <a:ext cx="861774" cy="3301068"/>
          </a:xfrm>
          <a:prstGeom prst="rect">
            <a:avLst/>
          </a:prstGeom>
          <a:noFill/>
        </p:spPr>
        <p:txBody>
          <a:bodyPr vert="vert" wrap="square" rtlCol="0">
            <a:spAutoFit/>
          </a:bodyPr>
          <a:lstStyle/>
          <a:p>
            <a:r>
              <a:rPr lang="en-US" sz="2000" b="1" dirty="0">
                <a:ln/>
                <a:solidFill>
                  <a:srgbClr val="0070C0"/>
                </a:solidFill>
                <a:effectLst>
                  <a:outerShdw blurRad="38100" dist="19050" dir="2700000" algn="tl" rotWithShape="0">
                    <a:schemeClr val="dk1">
                      <a:lumMod val="50000"/>
                      <a:alpha val="40000"/>
                    </a:schemeClr>
                  </a:outerShdw>
                </a:effectLst>
                <a:ea typeface="Segoe UI Black" panose="020B0A02040204020203" pitchFamily="34" charset="0"/>
              </a:rPr>
              <a:t>ETKİNLİKLER KOMİTESİ  </a:t>
            </a:r>
          </a:p>
          <a:p>
            <a:endParaRPr lang="tr-TR" sz="2400" spc="-300" dirty="0"/>
          </a:p>
        </p:txBody>
      </p:sp>
    </p:spTree>
    <p:extLst>
      <p:ext uri="{BB962C8B-B14F-4D97-AF65-F5344CB8AC3E}">
        <p14:creationId xmlns:p14="http://schemas.microsoft.com/office/powerpoint/2010/main" val="3743764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gradFill>
            <a:gsLst>
              <a:gs pos="1000">
                <a:schemeClr val="bg1"/>
              </a:gs>
              <a:gs pos="41000">
                <a:srgbClr val="FF0000"/>
              </a:gs>
              <a:gs pos="74000">
                <a:srgbClr val="C00000"/>
              </a:gs>
              <a:gs pos="94000">
                <a:schemeClr val="tx1">
                  <a:lumMod val="50000"/>
                  <a:lumOff val="50000"/>
                </a:schemeClr>
              </a:gs>
              <a:gs pos="100000">
                <a:schemeClr val="tx1"/>
              </a:gs>
            </a:gsLst>
            <a:lin ang="5400000" scaled="1"/>
          </a:gradFill>
          <a:effectLst/>
          <a:scene3d>
            <a:camera prst="orthographicFront"/>
            <a:lightRig rig="flood" dir="t"/>
          </a:scene3d>
          <a:sp3d prstMaterial="translucentPowder">
            <a:bevelT w="114300" prst="artDeco"/>
            <a:bevelB/>
          </a:sp3d>
        </p:spPr>
        <p:txBody>
          <a:bodyPr>
            <a:normAutofit/>
          </a:bodyPr>
          <a:lstStyle/>
          <a:p>
            <a:pPr algn="ctr"/>
            <a:r>
              <a:rPr lang="tr-TR" sz="6600" b="1" dirty="0">
                <a:solidFill>
                  <a:schemeClr val="accent4">
                    <a:lumMod val="40000"/>
                    <a:lumOff val="60000"/>
                  </a:schemeClr>
                </a:solidFill>
                <a:effectLst>
                  <a:outerShdw blurRad="38100" dist="38100" dir="2700000" algn="tl">
                    <a:srgbClr val="000000">
                      <a:alpha val="43137"/>
                    </a:srgbClr>
                  </a:outerShdw>
                </a:effectLst>
              </a:rPr>
              <a:t>  ODTÜ MEZUNLARI DERNEĞİ</a:t>
            </a:r>
          </a:p>
        </p:txBody>
      </p:sp>
      <p:pic>
        <p:nvPicPr>
          <p:cNvPr id="4" name="İçerik Yer Tutucusu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0" y="297021"/>
            <a:ext cx="1463040" cy="1463040"/>
          </a:xfrm>
        </p:spPr>
      </p:pic>
      <p:sp>
        <p:nvSpPr>
          <p:cNvPr id="5" name="İçerik Yer Tutucusu 4"/>
          <p:cNvSpPr>
            <a:spLocks noGrp="1"/>
          </p:cNvSpPr>
          <p:nvPr>
            <p:ph sz="half" idx="2"/>
          </p:nvPr>
        </p:nvSpPr>
        <p:spPr>
          <a:xfrm>
            <a:off x="0" y="1944710"/>
            <a:ext cx="11627014" cy="4676503"/>
          </a:xfrm>
          <a:pattFill prst="pct5">
            <a:fgClr>
              <a:schemeClr val="accent6">
                <a:lumMod val="75000"/>
              </a:schemeClr>
            </a:fgClr>
            <a:bgClr>
              <a:schemeClr val="bg1"/>
            </a:bgClr>
          </a:pattFill>
        </p:spPr>
        <p:txBody>
          <a:bodyPr>
            <a:normAutofit/>
          </a:bodyPr>
          <a:lstStyle/>
          <a:p>
            <a:pPr marL="0" indent="0" algn="ctr">
              <a:buNone/>
            </a:pPr>
            <a:r>
              <a:rPr lang="tr-TR" sz="32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rPr>
              <a:t>Fotoğraf Yarışması Dereceye Girenler</a:t>
            </a:r>
            <a:endParaRPr lang="en-US" sz="3200" b="1" dirty="0">
              <a:ln/>
              <a:solidFill>
                <a:srgbClr val="0070C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pPr marL="0" indent="0">
              <a:buNone/>
            </a:pPr>
            <a:endParaRPr lang="en-US" sz="3200" b="1" dirty="0">
              <a:ln/>
              <a:solidFill>
                <a:srgbClr val="0070C0"/>
              </a:solidFill>
              <a:effectLst>
                <a:outerShdw blurRad="38100" dist="19050" dir="2700000" algn="tl" rotWithShape="0">
                  <a:schemeClr val="dk1">
                    <a:lumMod val="50000"/>
                    <a:alpha val="40000"/>
                  </a:schemeClr>
                </a:outerShdw>
              </a:effectLst>
              <a:ea typeface="Segoe UI Black" panose="020B0A02040204020203" pitchFamily="34" charset="0"/>
            </a:endParaRPr>
          </a:p>
          <a:p>
            <a:pPr marL="0" indent="0">
              <a:buNone/>
            </a:pPr>
            <a:endParaRPr lang="en-US" sz="2400" b="1" dirty="0">
              <a:ln/>
              <a:solidFill>
                <a:srgbClr val="C00000"/>
              </a:solidFill>
              <a:effectLst>
                <a:outerShdw blurRad="38100" dist="19050" dir="2700000" algn="tl" rotWithShape="0">
                  <a:schemeClr val="dk1">
                    <a:lumMod val="50000"/>
                    <a:alpha val="40000"/>
                  </a:schemeClr>
                </a:outerShdw>
              </a:effectLst>
              <a:ea typeface="Segoe UI Black" panose="020B0A02040204020203" pitchFamily="34" charset="0"/>
            </a:endParaRPr>
          </a:p>
          <a:p>
            <a:pPr marL="0" indent="0">
              <a:buNone/>
            </a:pPr>
            <a:endParaRPr lang="en-US" sz="2400" b="1" dirty="0">
              <a:ln/>
              <a:solidFill>
                <a:srgbClr val="C00000"/>
              </a:solidFill>
              <a:effectLst>
                <a:outerShdw blurRad="38100" dist="19050" dir="2700000" algn="tl" rotWithShape="0">
                  <a:schemeClr val="dk1">
                    <a:lumMod val="50000"/>
                    <a:alpha val="40000"/>
                  </a:schemeClr>
                </a:outerShdw>
              </a:effectLst>
              <a:ea typeface="Segoe UI Black" panose="020B0A02040204020203" pitchFamily="34" charset="0"/>
            </a:endParaRPr>
          </a:p>
        </p:txBody>
      </p:sp>
      <p:sp>
        <p:nvSpPr>
          <p:cNvPr id="6" name="Metin kutusu 5">
            <a:extLst>
              <a:ext uri="{FF2B5EF4-FFF2-40B4-BE49-F238E27FC236}">
                <a16:creationId xmlns:a16="http://schemas.microsoft.com/office/drawing/2014/main" xmlns="" id="{D256FAE3-9E38-4860-9781-56FDE9841D7F}"/>
              </a:ext>
            </a:extLst>
          </p:cNvPr>
          <p:cNvSpPr txBox="1"/>
          <p:nvPr/>
        </p:nvSpPr>
        <p:spPr>
          <a:xfrm>
            <a:off x="11119183" y="3429000"/>
            <a:ext cx="861774" cy="3301068"/>
          </a:xfrm>
          <a:prstGeom prst="rect">
            <a:avLst/>
          </a:prstGeom>
          <a:noFill/>
        </p:spPr>
        <p:txBody>
          <a:bodyPr vert="vert" wrap="square" rtlCol="0">
            <a:spAutoFit/>
          </a:bodyPr>
          <a:lstStyle/>
          <a:p>
            <a:r>
              <a:rPr lang="en-US" sz="2000" b="1" dirty="0">
                <a:ln/>
                <a:solidFill>
                  <a:srgbClr val="0070C0"/>
                </a:solidFill>
                <a:effectLst>
                  <a:outerShdw blurRad="38100" dist="19050" dir="2700000" algn="tl" rotWithShape="0">
                    <a:schemeClr val="dk1">
                      <a:lumMod val="50000"/>
                      <a:alpha val="40000"/>
                    </a:schemeClr>
                  </a:outerShdw>
                </a:effectLst>
                <a:ea typeface="Segoe UI Black" panose="020B0A02040204020203" pitchFamily="34" charset="0"/>
              </a:rPr>
              <a:t>ETKİNLİKLER KOMİTESİ  </a:t>
            </a:r>
          </a:p>
          <a:p>
            <a:endParaRPr lang="tr-TR" sz="2400" spc="-300" dirty="0"/>
          </a:p>
        </p:txBody>
      </p:sp>
      <p:pic>
        <p:nvPicPr>
          <p:cNvPr id="8" name="Resim 7" descr="açık hava, zemin içeren bir resim&#10;&#10;Açıklama otomatik olarak oluşturuldu">
            <a:extLst>
              <a:ext uri="{FF2B5EF4-FFF2-40B4-BE49-F238E27FC236}">
                <a16:creationId xmlns:a16="http://schemas.microsoft.com/office/drawing/2014/main" xmlns="" id="{65490441-27AE-4A38-97DD-815D422002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872" y="2978239"/>
            <a:ext cx="2975572" cy="22316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Resim 9" descr="ağaç, açık hava, oturma, kuş içeren bir resim&#10;&#10;Açıklama otomatik olarak oluşturuldu">
            <a:extLst>
              <a:ext uri="{FF2B5EF4-FFF2-40B4-BE49-F238E27FC236}">
                <a16:creationId xmlns:a16="http://schemas.microsoft.com/office/drawing/2014/main" xmlns="" id="{1C65F874-25CF-4892-AEA9-4C0C20948A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5315" y="2978239"/>
            <a:ext cx="2922441" cy="21660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Resim 11" descr="açık hava, ağaç, kar, zemin içeren bir resim&#10;&#10;Açıklama otomatik olarak oluşturuldu">
            <a:extLst>
              <a:ext uri="{FF2B5EF4-FFF2-40B4-BE49-F238E27FC236}">
                <a16:creationId xmlns:a16="http://schemas.microsoft.com/office/drawing/2014/main" xmlns="" id="{4CED3A6A-113C-4167-85A3-D871E2A1DA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03454" y="2978239"/>
            <a:ext cx="2935472" cy="21660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599872" y="5420884"/>
            <a:ext cx="2975572"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buAutoNum type="arabicPeriod"/>
            </a:pPr>
            <a:r>
              <a:rPr lang="en-US" i="1" dirty="0" smtClean="0"/>
              <a:t>KUŞ BAKIŞI</a:t>
            </a:r>
          </a:p>
          <a:p>
            <a:endParaRPr lang="en-US" dirty="0" smtClean="0"/>
          </a:p>
          <a:p>
            <a:r>
              <a:rPr lang="en-US" dirty="0" smtClean="0"/>
              <a:t>      SERAP RUMELİLİ ÖCALAN  </a:t>
            </a:r>
            <a:endParaRPr lang="en-US" dirty="0"/>
          </a:p>
          <a:p>
            <a:r>
              <a:rPr lang="en-US" dirty="0" smtClean="0"/>
              <a:t>	</a:t>
            </a:r>
            <a:endParaRPr lang="en-US" dirty="0"/>
          </a:p>
        </p:txBody>
      </p:sp>
      <p:sp>
        <p:nvSpPr>
          <p:cNvPr id="11" name="TextBox 10"/>
          <p:cNvSpPr txBox="1"/>
          <p:nvPr/>
        </p:nvSpPr>
        <p:spPr>
          <a:xfrm>
            <a:off x="4212293" y="5420884"/>
            <a:ext cx="2975572"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2.   </a:t>
            </a:r>
            <a:r>
              <a:rPr lang="en-US" i="1" dirty="0" smtClean="0"/>
              <a:t>DAL ÜSTÜNDE SAKSAĞAN</a:t>
            </a:r>
          </a:p>
          <a:p>
            <a:endParaRPr lang="en-US" dirty="0" smtClean="0"/>
          </a:p>
          <a:p>
            <a:r>
              <a:rPr lang="en-US" dirty="0" smtClean="0"/>
              <a:t>      MUSTAFA TİĞREK</a:t>
            </a:r>
            <a:endParaRPr lang="en-US" dirty="0"/>
          </a:p>
          <a:p>
            <a:r>
              <a:rPr lang="en-US" dirty="0" smtClean="0"/>
              <a:t>	</a:t>
            </a:r>
            <a:endParaRPr lang="en-US" dirty="0"/>
          </a:p>
        </p:txBody>
      </p:sp>
      <p:sp>
        <p:nvSpPr>
          <p:cNvPr id="13" name="TextBox 12"/>
          <p:cNvSpPr txBox="1"/>
          <p:nvPr/>
        </p:nvSpPr>
        <p:spPr>
          <a:xfrm>
            <a:off x="7824714" y="5420884"/>
            <a:ext cx="2975572"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buAutoNum type="arabicPeriod" startAt="3"/>
            </a:pPr>
            <a:r>
              <a:rPr lang="en-US" i="1" dirty="0" smtClean="0"/>
              <a:t>ALLE </a:t>
            </a:r>
            <a:r>
              <a:rPr lang="en-US" i="1" dirty="0" err="1" smtClean="0"/>
              <a:t>ve</a:t>
            </a:r>
            <a:r>
              <a:rPr lang="en-US" i="1" dirty="0" smtClean="0"/>
              <a:t> KARLI ÇAMLAR</a:t>
            </a:r>
          </a:p>
          <a:p>
            <a:endParaRPr lang="en-US" dirty="0" smtClean="0"/>
          </a:p>
          <a:p>
            <a:r>
              <a:rPr lang="en-US" dirty="0" smtClean="0"/>
              <a:t>      ÖMER YAĞIZ  </a:t>
            </a:r>
            <a:endParaRPr lang="en-US" dirty="0"/>
          </a:p>
          <a:p>
            <a:r>
              <a:rPr lang="en-US" dirty="0" smtClean="0"/>
              <a:t>	</a:t>
            </a:r>
            <a:endParaRPr lang="en-US" dirty="0"/>
          </a:p>
        </p:txBody>
      </p:sp>
    </p:spTree>
    <p:extLst>
      <p:ext uri="{BB962C8B-B14F-4D97-AF65-F5344CB8AC3E}">
        <p14:creationId xmlns:p14="http://schemas.microsoft.com/office/powerpoint/2010/main" val="4209007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gradFill>
            <a:gsLst>
              <a:gs pos="1000">
                <a:schemeClr val="bg1"/>
              </a:gs>
              <a:gs pos="41000">
                <a:srgbClr val="FF0000"/>
              </a:gs>
              <a:gs pos="74000">
                <a:srgbClr val="C00000"/>
              </a:gs>
              <a:gs pos="94000">
                <a:schemeClr val="tx1">
                  <a:lumMod val="50000"/>
                  <a:lumOff val="50000"/>
                </a:schemeClr>
              </a:gs>
              <a:gs pos="100000">
                <a:schemeClr val="tx1"/>
              </a:gs>
            </a:gsLst>
            <a:lin ang="5400000" scaled="1"/>
          </a:gradFill>
          <a:effectLst/>
          <a:scene3d>
            <a:camera prst="orthographicFront"/>
            <a:lightRig rig="flood" dir="t"/>
          </a:scene3d>
          <a:sp3d prstMaterial="translucentPowder">
            <a:bevelT w="114300" prst="artDeco"/>
            <a:bevelB/>
          </a:sp3d>
        </p:spPr>
        <p:txBody>
          <a:bodyPr>
            <a:normAutofit/>
          </a:bodyPr>
          <a:lstStyle/>
          <a:p>
            <a:pPr algn="ctr"/>
            <a:r>
              <a:rPr lang="tr-TR" sz="6600" b="1" dirty="0">
                <a:solidFill>
                  <a:schemeClr val="accent4">
                    <a:lumMod val="40000"/>
                    <a:lumOff val="60000"/>
                  </a:schemeClr>
                </a:solidFill>
                <a:effectLst>
                  <a:outerShdw blurRad="38100" dist="38100" dir="2700000" algn="tl">
                    <a:srgbClr val="000000">
                      <a:alpha val="43137"/>
                    </a:srgbClr>
                  </a:outerShdw>
                </a:effectLst>
              </a:rPr>
              <a:t>  ODTÜ MEZUNLARI DERNEĞİ</a:t>
            </a:r>
          </a:p>
        </p:txBody>
      </p:sp>
      <p:pic>
        <p:nvPicPr>
          <p:cNvPr id="4" name="İçerik Yer Tutucusu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0" y="297021"/>
            <a:ext cx="1463040" cy="1463040"/>
          </a:xfrm>
        </p:spPr>
      </p:pic>
      <p:sp>
        <p:nvSpPr>
          <p:cNvPr id="5" name="İçerik Yer Tutucusu 4"/>
          <p:cNvSpPr>
            <a:spLocks noGrp="1"/>
          </p:cNvSpPr>
          <p:nvPr>
            <p:ph sz="half" idx="2"/>
          </p:nvPr>
        </p:nvSpPr>
        <p:spPr>
          <a:xfrm>
            <a:off x="134224" y="1691322"/>
            <a:ext cx="11492790" cy="5038746"/>
          </a:xfrm>
          <a:pattFill prst="pct5">
            <a:fgClr>
              <a:schemeClr val="accent6">
                <a:lumMod val="75000"/>
              </a:schemeClr>
            </a:fgClr>
            <a:bgClr>
              <a:schemeClr val="bg1"/>
            </a:bgClr>
          </a:pattFill>
        </p:spPr>
        <p:txBody>
          <a:bodyPr>
            <a:normAutofit/>
          </a:bodyPr>
          <a:lstStyle/>
          <a:p>
            <a:pPr marL="0" indent="0" algn="ctr">
              <a:lnSpc>
                <a:spcPct val="100000"/>
              </a:lnSpc>
              <a:buNone/>
            </a:pPr>
            <a:r>
              <a:rPr lang="en-US"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rPr>
              <a:t>4. 68’İN 50. YILI  KOMİSYONU</a:t>
            </a:r>
          </a:p>
          <a:p>
            <a:pPr marL="0" indent="0">
              <a:lnSpc>
                <a:spcPct val="100000"/>
              </a:lnSpc>
              <a:buNone/>
            </a:pPr>
            <a:endParaRPr lang="tr-TR" b="1" dirty="0">
              <a:ln/>
              <a:solidFill>
                <a:srgbClr val="0070C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pPr marL="457200" indent="-457200">
              <a:buFont typeface="+mj-lt"/>
              <a:buAutoNum type="arabicPeriod"/>
            </a:pPr>
            <a:endParaRPr lang="tr-TR" sz="2400" dirty="0">
              <a:latin typeface="High Tower Text" panose="02040502050506030303" pitchFamily="18" charset="0"/>
            </a:endParaRPr>
          </a:p>
          <a:p>
            <a:pPr marL="457200" indent="-457200">
              <a:buFont typeface="+mj-lt"/>
              <a:buAutoNum type="arabicPeriod"/>
            </a:pPr>
            <a:endParaRPr lang="tr-TR" sz="2400" dirty="0">
              <a:latin typeface="High Tower Text" panose="02040502050506030303" pitchFamily="18" charset="0"/>
            </a:endParaRPr>
          </a:p>
          <a:p>
            <a:pPr marL="457200" indent="-457200">
              <a:buFont typeface="+mj-lt"/>
              <a:buAutoNum type="arabicPeriod"/>
            </a:pPr>
            <a:endParaRPr lang="tr-TR" sz="2400" dirty="0">
              <a:latin typeface="High Tower Text" panose="02040502050506030303" pitchFamily="18" charset="0"/>
            </a:endParaRPr>
          </a:p>
          <a:p>
            <a:pPr marL="457200" indent="-457200">
              <a:buFont typeface="+mj-lt"/>
              <a:buAutoNum type="arabicPeriod"/>
            </a:pPr>
            <a:endParaRPr lang="tr-TR" sz="2400" dirty="0">
              <a:latin typeface="High Tower Text" panose="02040502050506030303" pitchFamily="18" charset="0"/>
            </a:endParaRPr>
          </a:p>
          <a:p>
            <a:pPr marL="457200" indent="-457200">
              <a:buFont typeface="+mj-lt"/>
              <a:buAutoNum type="arabicPeriod"/>
            </a:pPr>
            <a:endParaRPr lang="tr-TR" sz="2400" dirty="0">
              <a:latin typeface="High Tower Text" panose="02040502050506030303" pitchFamily="18" charset="0"/>
            </a:endParaRPr>
          </a:p>
          <a:p>
            <a:pPr marL="457200" indent="-457200">
              <a:buFont typeface="+mj-lt"/>
              <a:buAutoNum type="arabicPeriod"/>
            </a:pPr>
            <a:endParaRPr lang="tr-TR" sz="2400" dirty="0">
              <a:latin typeface="High Tower Text" panose="02040502050506030303" pitchFamily="18" charset="0"/>
            </a:endParaRPr>
          </a:p>
          <a:p>
            <a:pPr marL="457200" indent="-457200">
              <a:buFont typeface="+mj-lt"/>
              <a:buAutoNum type="arabicPeriod"/>
            </a:pPr>
            <a:endParaRPr lang="tr-TR" sz="2400" dirty="0">
              <a:latin typeface="High Tower Text" panose="02040502050506030303" pitchFamily="18" charset="0"/>
            </a:endParaRPr>
          </a:p>
          <a:p>
            <a:pPr marL="457200" indent="-457200">
              <a:buFont typeface="+mj-lt"/>
              <a:buAutoNum type="arabicPeriod"/>
            </a:pPr>
            <a:endParaRPr lang="tr-TR" sz="2400" dirty="0">
              <a:latin typeface="High Tower Text" panose="02040502050506030303" pitchFamily="18" charset="0"/>
            </a:endParaRPr>
          </a:p>
          <a:p>
            <a:pPr marL="457200" indent="-457200">
              <a:buFont typeface="+mj-lt"/>
              <a:buAutoNum type="arabicPeriod"/>
            </a:pPr>
            <a:endParaRPr lang="tr-TR" sz="2400" dirty="0">
              <a:latin typeface="High Tower Text" panose="02040502050506030303" pitchFamily="18" charset="0"/>
            </a:endParaRPr>
          </a:p>
          <a:p>
            <a:pPr marL="457200" indent="-457200">
              <a:buFont typeface="+mj-lt"/>
              <a:buAutoNum type="arabicPeriod"/>
            </a:pPr>
            <a:endParaRPr lang="tr-TR" sz="2400" dirty="0">
              <a:latin typeface="High Tower Text" panose="02040502050506030303" pitchFamily="18" charset="0"/>
            </a:endParaRPr>
          </a:p>
          <a:p>
            <a:pPr marL="457200" indent="-457200">
              <a:buFont typeface="+mj-lt"/>
              <a:buAutoNum type="arabicPeriod"/>
            </a:pPr>
            <a:endParaRPr lang="tr-TR" sz="2400" dirty="0">
              <a:latin typeface="High Tower Text" panose="02040502050506030303" pitchFamily="18" charset="0"/>
            </a:endParaRPr>
          </a:p>
          <a:p>
            <a:pPr marL="457200" indent="-457200">
              <a:buFont typeface="+mj-lt"/>
              <a:buAutoNum type="arabicPeriod"/>
            </a:pPr>
            <a:endParaRPr lang="tr-TR" sz="2400" dirty="0">
              <a:latin typeface="High Tower Text" panose="02040502050506030303" pitchFamily="18" charset="0"/>
            </a:endParaRPr>
          </a:p>
          <a:p>
            <a:pPr marL="457200" indent="-457200">
              <a:buFont typeface="+mj-lt"/>
              <a:buAutoNum type="arabicPeriod"/>
            </a:pPr>
            <a:endParaRPr lang="en-US" sz="2400" dirty="0">
              <a:latin typeface="High Tower Text" panose="02040502050506030303" pitchFamily="18" charset="0"/>
            </a:endParaRPr>
          </a:p>
          <a:p>
            <a:pPr marL="457200" indent="-457200">
              <a:buFont typeface="+mj-lt"/>
              <a:buAutoNum type="arabicPeriod"/>
            </a:pPr>
            <a:endParaRPr lang="tr-TR" sz="2400" dirty="0">
              <a:latin typeface="High Tower Text" panose="02040502050506030303" pitchFamily="18" charset="0"/>
            </a:endParaRPr>
          </a:p>
          <a:p>
            <a:pPr marL="457200" indent="-457200">
              <a:buFont typeface="+mj-lt"/>
              <a:buAutoNum type="arabicPeriod"/>
            </a:pPr>
            <a:endParaRPr lang="en-US" sz="2400" dirty="0">
              <a:latin typeface="High Tower Text" panose="02040502050506030303" pitchFamily="18" charset="0"/>
            </a:endParaRPr>
          </a:p>
          <a:p>
            <a:pPr marL="457200" indent="-457200">
              <a:buFont typeface="+mj-lt"/>
              <a:buAutoNum type="arabicPeriod"/>
            </a:pPr>
            <a:endParaRPr lang="en-US" sz="2400" dirty="0">
              <a:latin typeface="High Tower Text" panose="02040502050506030303" pitchFamily="18" charset="0"/>
            </a:endParaRPr>
          </a:p>
        </p:txBody>
      </p:sp>
      <p:sp>
        <p:nvSpPr>
          <p:cNvPr id="6" name="Metin kutusu 5">
            <a:extLst>
              <a:ext uri="{FF2B5EF4-FFF2-40B4-BE49-F238E27FC236}">
                <a16:creationId xmlns:a16="http://schemas.microsoft.com/office/drawing/2014/main" xmlns="" id="{D89C7BAE-4954-45E4-8A50-E788FBAD5522}"/>
              </a:ext>
            </a:extLst>
          </p:cNvPr>
          <p:cNvSpPr txBox="1"/>
          <p:nvPr/>
        </p:nvSpPr>
        <p:spPr>
          <a:xfrm>
            <a:off x="11119183" y="3429000"/>
            <a:ext cx="861774" cy="3301068"/>
          </a:xfrm>
          <a:prstGeom prst="rect">
            <a:avLst/>
          </a:prstGeom>
          <a:noFill/>
        </p:spPr>
        <p:txBody>
          <a:bodyPr vert="vert" wrap="square" rtlCol="0">
            <a:spAutoFit/>
          </a:bodyPr>
          <a:lstStyle/>
          <a:p>
            <a:r>
              <a:rPr lang="en-US" sz="2000" b="1" dirty="0">
                <a:ln/>
                <a:solidFill>
                  <a:srgbClr val="0070C0"/>
                </a:solidFill>
                <a:effectLst>
                  <a:outerShdw blurRad="38100" dist="19050" dir="2700000" algn="tl" rotWithShape="0">
                    <a:schemeClr val="dk1">
                      <a:lumMod val="50000"/>
                      <a:alpha val="40000"/>
                    </a:schemeClr>
                  </a:outerShdw>
                </a:effectLst>
                <a:ea typeface="Segoe UI Black" panose="020B0A02040204020203" pitchFamily="34" charset="0"/>
              </a:rPr>
              <a:t>ETKİNLİKLER KOMİTESİ  </a:t>
            </a:r>
          </a:p>
          <a:p>
            <a:endParaRPr lang="tr-TR" sz="2400" spc="-300" dirty="0"/>
          </a:p>
        </p:txBody>
      </p:sp>
      <p:sp>
        <p:nvSpPr>
          <p:cNvPr id="3" name="Metin kutusu 2">
            <a:extLst>
              <a:ext uri="{FF2B5EF4-FFF2-40B4-BE49-F238E27FC236}">
                <a16:creationId xmlns:a16="http://schemas.microsoft.com/office/drawing/2014/main" xmlns="" id="{591C5808-8CAD-46D7-9E56-B07D20C1A848}"/>
              </a:ext>
            </a:extLst>
          </p:cNvPr>
          <p:cNvSpPr txBox="1"/>
          <p:nvPr/>
        </p:nvSpPr>
        <p:spPr>
          <a:xfrm>
            <a:off x="317112" y="2241809"/>
            <a:ext cx="11224470" cy="1631216"/>
          </a:xfrm>
          <a:prstGeom prst="rect">
            <a:avLst/>
          </a:prstGeom>
          <a:noFill/>
        </p:spPr>
        <p:txBody>
          <a:bodyPr wrap="square" rtlCol="0">
            <a:spAutoFit/>
          </a:bodyPr>
          <a:lstStyle/>
          <a:p>
            <a:r>
              <a:rPr lang="tr-TR" dirty="0">
                <a:latin typeface="High Tower Text" panose="02040502050506030303" pitchFamily="18" charset="0"/>
              </a:rPr>
              <a:t>68’in 50 Yılı dolayısıyla kurulan komisyon</a:t>
            </a:r>
            <a:r>
              <a:rPr lang="en-US" dirty="0">
                <a:latin typeface="High Tower Text" panose="02040502050506030303" pitchFamily="18" charset="0"/>
              </a:rPr>
              <a:t> </a:t>
            </a:r>
            <a:r>
              <a:rPr lang="en-US" dirty="0" err="1">
                <a:latin typeface="High Tower Text" panose="02040502050506030303" pitchFamily="18" charset="0"/>
              </a:rPr>
              <a:t>bir</a:t>
            </a:r>
            <a:r>
              <a:rPr lang="en-US" dirty="0">
                <a:latin typeface="High Tower Text" panose="02040502050506030303" pitchFamily="18" charset="0"/>
              </a:rPr>
              <a:t> dizi</a:t>
            </a:r>
            <a:r>
              <a:rPr lang="tr-TR" dirty="0">
                <a:latin typeface="High Tower Text" panose="02040502050506030303" pitchFamily="18" charset="0"/>
              </a:rPr>
              <a:t> etkinlikler düzenlemiştir.</a:t>
            </a:r>
            <a:endParaRPr lang="tr-TR" sz="2000" b="1" dirty="0">
              <a:latin typeface="High Tower Text" panose="02040502050506030303" pitchFamily="18" charset="0"/>
            </a:endParaRPr>
          </a:p>
          <a:p>
            <a:pPr marL="457200" indent="-457200">
              <a:buFont typeface="+mj-lt"/>
              <a:buAutoNum type="arabicPeriod"/>
            </a:pPr>
            <a:endParaRPr lang="tr-TR" sz="1600" b="1" dirty="0">
              <a:latin typeface="High Tower Text" panose="02040502050506030303" pitchFamily="18" charset="0"/>
            </a:endParaRPr>
          </a:p>
          <a:p>
            <a:pPr marL="457200" indent="-457200">
              <a:buFont typeface="+mj-lt"/>
              <a:buAutoNum type="arabicPeriod"/>
            </a:pPr>
            <a:r>
              <a:rPr lang="tr-TR" sz="2400" b="1" dirty="0">
                <a:latin typeface="High Tower Text" panose="02040502050506030303" pitchFamily="18" charset="0"/>
              </a:rPr>
              <a:t>6.10.2018</a:t>
            </a:r>
            <a:r>
              <a:rPr lang="en-US" sz="1600" b="1" dirty="0">
                <a:latin typeface="High Tower Text" panose="02040502050506030303" pitchFamily="18" charset="0"/>
              </a:rPr>
              <a:t> : </a:t>
            </a:r>
            <a:r>
              <a:rPr lang="tr-TR" sz="2000" dirty="0">
                <a:latin typeface="High Tower Text" panose="02040502050506030303" pitchFamily="18" charset="0"/>
              </a:rPr>
              <a:t>68'in 50. Yılı Etkinlikleri 1- ''Türkiye'de Ve ODTÜ'de 68‘’</a:t>
            </a:r>
          </a:p>
          <a:p>
            <a:r>
              <a:rPr lang="en-US" sz="2400" dirty="0" err="1">
                <a:latin typeface="High Tower Text" panose="02040502050506030303" pitchFamily="18" charset="0"/>
              </a:rPr>
              <a:t>Konuşmacılar</a:t>
            </a:r>
            <a:r>
              <a:rPr lang="en-US" sz="2400" dirty="0">
                <a:latin typeface="High Tower Text" panose="02040502050506030303" pitchFamily="18" charset="0"/>
              </a:rPr>
              <a:t>:</a:t>
            </a:r>
            <a:r>
              <a:rPr lang="en-US" sz="1600" dirty="0">
                <a:latin typeface="High Tower Text" panose="02040502050506030303" pitchFamily="18" charset="0"/>
              </a:rPr>
              <a:t> </a:t>
            </a:r>
            <a:r>
              <a:rPr lang="tr-TR" sz="2000" dirty="0">
                <a:latin typeface="High Tower Text" panose="02040502050506030303" pitchFamily="18" charset="0"/>
              </a:rPr>
              <a:t>Ertuğrul Kürkçü </a:t>
            </a:r>
            <a:r>
              <a:rPr lang="tr-TR" sz="1400" dirty="0">
                <a:latin typeface="High Tower Text" panose="02040502050506030303" pitchFamily="18" charset="0"/>
              </a:rPr>
              <a:t>(ARCH) </a:t>
            </a:r>
            <a:r>
              <a:rPr lang="en-US" sz="2000" dirty="0">
                <a:latin typeface="High Tower Text" panose="02040502050506030303" pitchFamily="18" charset="0"/>
              </a:rPr>
              <a:t>v</a:t>
            </a:r>
            <a:r>
              <a:rPr lang="tr-TR" sz="2000" dirty="0">
                <a:latin typeface="High Tower Text" panose="02040502050506030303" pitchFamily="18" charset="0"/>
              </a:rPr>
              <a:t>e Akın </a:t>
            </a:r>
            <a:r>
              <a:rPr lang="tr-TR" sz="2000" dirty="0" err="1">
                <a:latin typeface="High Tower Text" panose="02040502050506030303" pitchFamily="18" charset="0"/>
              </a:rPr>
              <a:t>Atauz</a:t>
            </a:r>
            <a:r>
              <a:rPr lang="tr-TR" sz="2000" dirty="0">
                <a:latin typeface="High Tower Text" panose="02040502050506030303" pitchFamily="18" charset="0"/>
              </a:rPr>
              <a:t> </a:t>
            </a:r>
            <a:r>
              <a:rPr lang="tr-TR" sz="1400" dirty="0">
                <a:latin typeface="High Tower Text" panose="02040502050506030303" pitchFamily="18" charset="0"/>
              </a:rPr>
              <a:t>(ARCH’70)</a:t>
            </a:r>
            <a:r>
              <a:rPr lang="en-US" sz="2000" dirty="0">
                <a:latin typeface="High Tower Text" panose="02040502050506030303" pitchFamily="18" charset="0"/>
              </a:rPr>
              <a:t>, </a:t>
            </a:r>
            <a:r>
              <a:rPr lang="en-US" sz="2000" dirty="0" err="1">
                <a:latin typeface="High Tower Text" panose="02040502050506030303" pitchFamily="18" charset="0"/>
              </a:rPr>
              <a:t>Kolaylaştırıcı</a:t>
            </a:r>
            <a:r>
              <a:rPr lang="en-US" sz="2000" dirty="0">
                <a:latin typeface="High Tower Text" panose="02040502050506030303" pitchFamily="18" charset="0"/>
              </a:rPr>
              <a:t> : Mete </a:t>
            </a:r>
            <a:r>
              <a:rPr lang="en-US" sz="2000" dirty="0" err="1">
                <a:latin typeface="High Tower Text" panose="02040502050506030303" pitchFamily="18" charset="0"/>
              </a:rPr>
              <a:t>Mutlu</a:t>
            </a:r>
            <a:r>
              <a:rPr lang="en-US" sz="2000" dirty="0">
                <a:latin typeface="High Tower Text" panose="02040502050506030303" pitchFamily="18" charset="0"/>
              </a:rPr>
              <a:t> </a:t>
            </a:r>
            <a:r>
              <a:rPr lang="en-US" dirty="0">
                <a:latin typeface="High Tower Text" panose="02040502050506030303" pitchFamily="18" charset="0"/>
              </a:rPr>
              <a:t>(</a:t>
            </a:r>
            <a:r>
              <a:rPr lang="tr-TR" dirty="0">
                <a:latin typeface="High Tower Text" panose="02040502050506030303" pitchFamily="18" charset="0"/>
              </a:rPr>
              <a:t>BA’84</a:t>
            </a:r>
            <a:r>
              <a:rPr lang="en-US" dirty="0">
                <a:latin typeface="High Tower Text" panose="02040502050506030303" pitchFamily="18" charset="0"/>
              </a:rPr>
              <a:t>)</a:t>
            </a:r>
            <a:endParaRPr lang="tr-TR" sz="1400" dirty="0">
              <a:latin typeface="High Tower Text" panose="02040502050506030303" pitchFamily="18" charset="0"/>
            </a:endParaRPr>
          </a:p>
          <a:p>
            <a:endParaRPr lang="tr-TR" dirty="0"/>
          </a:p>
        </p:txBody>
      </p:sp>
      <p:pic>
        <p:nvPicPr>
          <p:cNvPr id="9" name="Resim 8">
            <a:extLst>
              <a:ext uri="{FF2B5EF4-FFF2-40B4-BE49-F238E27FC236}">
                <a16:creationId xmlns:a16="http://schemas.microsoft.com/office/drawing/2014/main" xmlns="" id="{6F431075-FE6B-4DF3-922D-20B138654D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14048">
            <a:off x="5252005" y="3818147"/>
            <a:ext cx="1907134" cy="2697061"/>
          </a:xfrm>
          <a:prstGeom prst="rect">
            <a:avLst/>
          </a:prstGeom>
        </p:spPr>
      </p:pic>
      <p:pic>
        <p:nvPicPr>
          <p:cNvPr id="10" name="Resim 9" descr="kişi, insanlar, duvar, grup içeren bir resim&#10;&#10;Açıklama otomatik olarak oluşturuldu">
            <a:extLst>
              <a:ext uri="{FF2B5EF4-FFF2-40B4-BE49-F238E27FC236}">
                <a16:creationId xmlns:a16="http://schemas.microsoft.com/office/drawing/2014/main" xmlns="" id="{214115A1-4642-457F-BD50-960F334DD8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7385" y="4286251"/>
            <a:ext cx="3308986" cy="2205990"/>
          </a:xfrm>
          <a:prstGeom prst="rect">
            <a:avLst/>
          </a:prstGeom>
        </p:spPr>
      </p:pic>
      <p:pic>
        <p:nvPicPr>
          <p:cNvPr id="13" name="Resim 12" descr="tavan, iç mekan, kişi, duvar içeren bir resim&#10;&#10;Açıklama otomatik olarak oluşturuldu">
            <a:extLst>
              <a:ext uri="{FF2B5EF4-FFF2-40B4-BE49-F238E27FC236}">
                <a16:creationId xmlns:a16="http://schemas.microsoft.com/office/drawing/2014/main" xmlns="" id="{DFBA98D4-F702-4E3F-9D10-909250513A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28096" y="4286251"/>
            <a:ext cx="3308984" cy="2205989"/>
          </a:xfrm>
          <a:prstGeom prst="rect">
            <a:avLst/>
          </a:prstGeom>
        </p:spPr>
      </p:pic>
    </p:spTree>
    <p:extLst>
      <p:ext uri="{BB962C8B-B14F-4D97-AF65-F5344CB8AC3E}">
        <p14:creationId xmlns:p14="http://schemas.microsoft.com/office/powerpoint/2010/main" val="33760903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gradFill>
            <a:gsLst>
              <a:gs pos="1000">
                <a:schemeClr val="bg1"/>
              </a:gs>
              <a:gs pos="41000">
                <a:srgbClr val="FF0000"/>
              </a:gs>
              <a:gs pos="74000">
                <a:srgbClr val="C00000"/>
              </a:gs>
              <a:gs pos="94000">
                <a:schemeClr val="tx1">
                  <a:lumMod val="50000"/>
                  <a:lumOff val="50000"/>
                </a:schemeClr>
              </a:gs>
              <a:gs pos="100000">
                <a:schemeClr val="tx1"/>
              </a:gs>
            </a:gsLst>
            <a:lin ang="5400000" scaled="1"/>
          </a:gradFill>
          <a:effectLst/>
          <a:scene3d>
            <a:camera prst="orthographicFront"/>
            <a:lightRig rig="flood" dir="t"/>
          </a:scene3d>
          <a:sp3d prstMaterial="translucentPowder">
            <a:bevelT w="114300" prst="artDeco"/>
            <a:bevelB/>
          </a:sp3d>
        </p:spPr>
        <p:txBody>
          <a:bodyPr>
            <a:normAutofit/>
          </a:bodyPr>
          <a:lstStyle/>
          <a:p>
            <a:pPr algn="ctr"/>
            <a:r>
              <a:rPr lang="tr-TR" sz="6600" b="1" dirty="0">
                <a:solidFill>
                  <a:schemeClr val="accent4">
                    <a:lumMod val="40000"/>
                    <a:lumOff val="60000"/>
                  </a:schemeClr>
                </a:solidFill>
                <a:effectLst>
                  <a:outerShdw blurRad="38100" dist="38100" dir="2700000" algn="tl">
                    <a:srgbClr val="000000">
                      <a:alpha val="43137"/>
                    </a:srgbClr>
                  </a:outerShdw>
                </a:effectLst>
              </a:rPr>
              <a:t>  ODTÜ MEZUNLARI DERNEĞİ</a:t>
            </a:r>
          </a:p>
        </p:txBody>
      </p:sp>
      <p:pic>
        <p:nvPicPr>
          <p:cNvPr id="4" name="İçerik Yer Tutucusu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0" y="297021"/>
            <a:ext cx="1463040" cy="1463040"/>
          </a:xfrm>
        </p:spPr>
      </p:pic>
      <p:sp>
        <p:nvSpPr>
          <p:cNvPr id="5" name="İçerik Yer Tutucusu 4"/>
          <p:cNvSpPr>
            <a:spLocks noGrp="1"/>
          </p:cNvSpPr>
          <p:nvPr>
            <p:ph sz="half" idx="2"/>
          </p:nvPr>
        </p:nvSpPr>
        <p:spPr>
          <a:xfrm>
            <a:off x="0" y="1992335"/>
            <a:ext cx="11627014" cy="4865665"/>
          </a:xfrm>
          <a:pattFill prst="pct5">
            <a:fgClr>
              <a:schemeClr val="accent6">
                <a:lumMod val="75000"/>
              </a:schemeClr>
            </a:fgClr>
            <a:bgClr>
              <a:schemeClr val="bg1"/>
            </a:bgClr>
          </a:pattFill>
        </p:spPr>
        <p:txBody>
          <a:bodyPr>
            <a:normAutofit/>
          </a:bodyPr>
          <a:lstStyle/>
          <a:p>
            <a:pPr marL="457200" indent="-457200">
              <a:buFont typeface="+mj-lt"/>
              <a:buAutoNum type="arabicPeriod" startAt="2"/>
            </a:pPr>
            <a:r>
              <a:rPr lang="tr-TR" sz="2400" b="1" dirty="0">
                <a:latin typeface="High Tower Text" panose="02040502050506030303" pitchFamily="18" charset="0"/>
              </a:rPr>
              <a:t>6.10.2018- </a:t>
            </a:r>
            <a:r>
              <a:rPr lang="en-US" sz="2400" b="1" dirty="0">
                <a:latin typeface="High Tower Text" panose="02040502050506030303" pitchFamily="18" charset="0"/>
              </a:rPr>
              <a:t>30.10.2018 : </a:t>
            </a:r>
            <a:r>
              <a:rPr lang="en-US" sz="2000" b="1" dirty="0" err="1">
                <a:latin typeface="High Tower Text" panose="02040502050506030303" pitchFamily="18" charset="0"/>
              </a:rPr>
              <a:t>G</a:t>
            </a:r>
            <a:r>
              <a:rPr lang="en-US" sz="2000" dirty="0" err="1">
                <a:latin typeface="High Tower Text" panose="02040502050506030303" pitchFamily="18" charset="0"/>
              </a:rPr>
              <a:t>enel</a:t>
            </a:r>
            <a:r>
              <a:rPr lang="en-US" sz="2000" dirty="0">
                <a:latin typeface="High Tower Text" panose="02040502050506030303" pitchFamily="18" charset="0"/>
              </a:rPr>
              <a:t> </a:t>
            </a:r>
            <a:r>
              <a:rPr lang="en-US" sz="2000" dirty="0" err="1">
                <a:latin typeface="High Tower Text" panose="02040502050506030303" pitchFamily="18" charset="0"/>
              </a:rPr>
              <a:t>bir</a:t>
            </a:r>
            <a:r>
              <a:rPr lang="en-US" sz="2000" dirty="0">
                <a:latin typeface="High Tower Text" panose="02040502050506030303" pitchFamily="18" charset="0"/>
              </a:rPr>
              <a:t> </a:t>
            </a:r>
            <a:r>
              <a:rPr lang="tr-TR" sz="2000" dirty="0">
                <a:latin typeface="High Tower Text" panose="02040502050506030303" pitchFamily="18" charset="0"/>
              </a:rPr>
              <a:t> duyuru yap</a:t>
            </a:r>
            <a:r>
              <a:rPr lang="en-US" sz="2000" dirty="0" err="1">
                <a:latin typeface="High Tower Text" panose="02040502050506030303" pitchFamily="18" charset="0"/>
              </a:rPr>
              <a:t>ıl</a:t>
            </a:r>
            <a:r>
              <a:rPr lang="tr-TR" sz="2000" dirty="0">
                <a:latin typeface="High Tower Text" panose="02040502050506030303" pitchFamily="18" charset="0"/>
              </a:rPr>
              <a:t>arak belgeler topla</a:t>
            </a:r>
            <a:r>
              <a:rPr lang="en-US" sz="2000" dirty="0" err="1">
                <a:latin typeface="High Tower Text" panose="02040502050506030303" pitchFamily="18" charset="0"/>
              </a:rPr>
              <a:t>mış</a:t>
            </a:r>
            <a:r>
              <a:rPr lang="en-US" sz="2000" dirty="0">
                <a:latin typeface="High Tower Text" panose="02040502050506030303" pitchFamily="18" charset="0"/>
              </a:rPr>
              <a:t> </a:t>
            </a:r>
            <a:r>
              <a:rPr lang="en-US" sz="2000" dirty="0" err="1">
                <a:latin typeface="High Tower Text" panose="02040502050506030303" pitchFamily="18" charset="0"/>
              </a:rPr>
              <a:t>ve</a:t>
            </a:r>
            <a:r>
              <a:rPr lang="en-US" sz="2000" dirty="0">
                <a:latin typeface="High Tower Text" panose="02040502050506030303" pitchFamily="18" charset="0"/>
              </a:rPr>
              <a:t> </a:t>
            </a:r>
            <a:r>
              <a:rPr lang="en-US" sz="2000" dirty="0" err="1">
                <a:latin typeface="High Tower Text" panose="02040502050506030303" pitchFamily="18" charset="0"/>
              </a:rPr>
              <a:t>Dernek</a:t>
            </a:r>
            <a:r>
              <a:rPr lang="en-US" sz="2000" dirty="0">
                <a:latin typeface="High Tower Text" panose="02040502050506030303" pitchFamily="18" charset="0"/>
              </a:rPr>
              <a:t> </a:t>
            </a:r>
            <a:r>
              <a:rPr lang="en-US" sz="2000" dirty="0" err="1">
                <a:latin typeface="High Tower Text" panose="02040502050506030303" pitchFamily="18" charset="0"/>
              </a:rPr>
              <a:t>arşivinde</a:t>
            </a:r>
            <a:r>
              <a:rPr lang="en-US" sz="2000" dirty="0">
                <a:latin typeface="High Tower Text" panose="02040502050506030303" pitchFamily="18" charset="0"/>
              </a:rPr>
              <a:t> de </a:t>
            </a:r>
            <a:r>
              <a:rPr lang="en-US" sz="2000" dirty="0" err="1">
                <a:latin typeface="High Tower Text" panose="02040502050506030303" pitchFamily="18" charset="0"/>
              </a:rPr>
              <a:t>bulunan</a:t>
            </a:r>
            <a:r>
              <a:rPr lang="en-US" sz="2000" dirty="0">
                <a:latin typeface="High Tower Text" panose="02040502050506030303" pitchFamily="18" charset="0"/>
              </a:rPr>
              <a:t> </a:t>
            </a:r>
            <a:r>
              <a:rPr lang="en-US" sz="2000" dirty="0" err="1">
                <a:latin typeface="High Tower Text" panose="02040502050506030303" pitchFamily="18" charset="0"/>
              </a:rPr>
              <a:t>belge</a:t>
            </a:r>
            <a:r>
              <a:rPr lang="en-US" sz="2000" dirty="0">
                <a:latin typeface="High Tower Text" panose="02040502050506030303" pitchFamily="18" charset="0"/>
              </a:rPr>
              <a:t> </a:t>
            </a:r>
            <a:r>
              <a:rPr lang="en-US" sz="2000" dirty="0" err="1">
                <a:latin typeface="High Tower Text" panose="02040502050506030303" pitchFamily="18" charset="0"/>
              </a:rPr>
              <a:t>ve</a:t>
            </a:r>
            <a:r>
              <a:rPr lang="en-US" sz="2000" dirty="0">
                <a:latin typeface="High Tower Text" panose="02040502050506030303" pitchFamily="18" charset="0"/>
              </a:rPr>
              <a:t> </a:t>
            </a:r>
            <a:r>
              <a:rPr lang="en-US" sz="2000" dirty="0" err="1">
                <a:latin typeface="High Tower Text" panose="02040502050506030303" pitchFamily="18" charset="0"/>
              </a:rPr>
              <a:t>fotoğraflardan</a:t>
            </a:r>
            <a:r>
              <a:rPr lang="en-US" sz="2000" dirty="0">
                <a:latin typeface="High Tower Text" panose="02040502050506030303" pitchFamily="18" charset="0"/>
              </a:rPr>
              <a:t> </a:t>
            </a:r>
            <a:r>
              <a:rPr lang="en-US" sz="2000" dirty="0" err="1">
                <a:latin typeface="High Tower Text" panose="02040502050506030303" pitchFamily="18" charset="0"/>
              </a:rPr>
              <a:t>oluşan</a:t>
            </a:r>
            <a:r>
              <a:rPr lang="en-US" sz="2000" dirty="0">
                <a:latin typeface="High Tower Text" panose="02040502050506030303" pitchFamily="18" charset="0"/>
              </a:rPr>
              <a:t> </a:t>
            </a:r>
            <a:r>
              <a:rPr lang="en-US" sz="2000" dirty="0" err="1">
                <a:latin typeface="High Tower Text" panose="02040502050506030303" pitchFamily="18" charset="0"/>
              </a:rPr>
              <a:t>bir</a:t>
            </a:r>
            <a:r>
              <a:rPr lang="en-US" sz="2000" dirty="0">
                <a:latin typeface="High Tower Text" panose="02040502050506030303" pitchFamily="18" charset="0"/>
              </a:rPr>
              <a:t> </a:t>
            </a:r>
            <a:r>
              <a:rPr lang="en-US" sz="2000" dirty="0" err="1">
                <a:latin typeface="High Tower Text" panose="02040502050506030303" pitchFamily="18" charset="0"/>
              </a:rPr>
              <a:t>sergi</a:t>
            </a:r>
            <a:r>
              <a:rPr lang="en-US" sz="2000" dirty="0">
                <a:latin typeface="High Tower Text" panose="02040502050506030303" pitchFamily="18" charset="0"/>
              </a:rPr>
              <a:t> </a:t>
            </a:r>
            <a:r>
              <a:rPr lang="en-US" sz="2000" dirty="0" err="1">
                <a:latin typeface="High Tower Text" panose="02040502050506030303" pitchFamily="18" charset="0"/>
              </a:rPr>
              <a:t>açılmıştır</a:t>
            </a:r>
            <a:r>
              <a:rPr lang="en-US" sz="2000" dirty="0">
                <a:latin typeface="High Tower Text" panose="02040502050506030303" pitchFamily="18" charset="0"/>
              </a:rPr>
              <a:t>.</a:t>
            </a:r>
          </a:p>
          <a:p>
            <a:pPr marL="0" indent="0">
              <a:buNone/>
            </a:pPr>
            <a:endParaRPr lang="en-US" sz="2400" dirty="0">
              <a:latin typeface="High Tower Text" panose="02040502050506030303" pitchFamily="18" charset="0"/>
            </a:endParaRPr>
          </a:p>
        </p:txBody>
      </p:sp>
      <p:sp>
        <p:nvSpPr>
          <p:cNvPr id="6" name="Metin kutusu 5">
            <a:extLst>
              <a:ext uri="{FF2B5EF4-FFF2-40B4-BE49-F238E27FC236}">
                <a16:creationId xmlns:a16="http://schemas.microsoft.com/office/drawing/2014/main" xmlns="" id="{D89C7BAE-4954-45E4-8A50-E788FBAD5522}"/>
              </a:ext>
            </a:extLst>
          </p:cNvPr>
          <p:cNvSpPr txBox="1"/>
          <p:nvPr/>
        </p:nvSpPr>
        <p:spPr>
          <a:xfrm>
            <a:off x="11119183" y="3429000"/>
            <a:ext cx="861774" cy="3301068"/>
          </a:xfrm>
          <a:prstGeom prst="rect">
            <a:avLst/>
          </a:prstGeom>
          <a:noFill/>
        </p:spPr>
        <p:txBody>
          <a:bodyPr vert="vert" wrap="square" rtlCol="0">
            <a:spAutoFit/>
          </a:bodyPr>
          <a:lstStyle/>
          <a:p>
            <a:r>
              <a:rPr lang="en-US" sz="2000" b="1" dirty="0">
                <a:ln/>
                <a:solidFill>
                  <a:srgbClr val="0070C0"/>
                </a:solidFill>
                <a:effectLst>
                  <a:outerShdw blurRad="38100" dist="19050" dir="2700000" algn="tl" rotWithShape="0">
                    <a:schemeClr val="dk1">
                      <a:lumMod val="50000"/>
                      <a:alpha val="40000"/>
                    </a:schemeClr>
                  </a:outerShdw>
                </a:effectLst>
                <a:ea typeface="Segoe UI Black" panose="020B0A02040204020203" pitchFamily="34" charset="0"/>
              </a:rPr>
              <a:t>ETKİNLİKLER KOMİTESİ  </a:t>
            </a:r>
          </a:p>
          <a:p>
            <a:endParaRPr lang="tr-TR" sz="2400" spc="-300" dirty="0"/>
          </a:p>
        </p:txBody>
      </p:sp>
      <p:pic>
        <p:nvPicPr>
          <p:cNvPr id="7" name="Resim 6" descr="fotoğraf, metin, grup, pek çok içeren bir resim&#10;&#10;Açıklama otomatik olarak oluşturuldu">
            <a:extLst>
              <a:ext uri="{FF2B5EF4-FFF2-40B4-BE49-F238E27FC236}">
                <a16:creationId xmlns:a16="http://schemas.microsoft.com/office/drawing/2014/main" xmlns="" id="{C69208DB-B606-433F-A47B-61D04A70EE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8801" y="2872419"/>
            <a:ext cx="3643789" cy="3703979"/>
          </a:xfrm>
          <a:prstGeom prst="rect">
            <a:avLst/>
          </a:prstGeom>
        </p:spPr>
      </p:pic>
      <p:pic>
        <p:nvPicPr>
          <p:cNvPr id="16" name="Resim 15" descr="metin, buzdolabı, fotoğraf, kaplı içeren bir resim&#10;&#10;Açıklama otomatik olarak oluşturuldu">
            <a:extLst>
              <a:ext uri="{FF2B5EF4-FFF2-40B4-BE49-F238E27FC236}">
                <a16:creationId xmlns:a16="http://schemas.microsoft.com/office/drawing/2014/main" xmlns="" id="{20C5FBBA-8031-4CE3-BE40-716E59686F1A}"/>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9000" contrast="30000"/>
                    </a14:imgEffect>
                  </a14:imgLayer>
                </a14:imgProps>
              </a:ext>
              <a:ext uri="{28A0092B-C50C-407E-A947-70E740481C1C}">
                <a14:useLocalDpi xmlns:a14="http://schemas.microsoft.com/office/drawing/2010/main" val="0"/>
              </a:ext>
            </a:extLst>
          </a:blip>
          <a:stretch>
            <a:fillRect/>
          </a:stretch>
        </p:blipFill>
        <p:spPr>
          <a:xfrm>
            <a:off x="6719411" y="2872419"/>
            <a:ext cx="3747135" cy="3701989"/>
          </a:xfrm>
          <a:prstGeom prst="rect">
            <a:avLst/>
          </a:prstGeom>
          <a:effectLst>
            <a:glow>
              <a:schemeClr val="accent1">
                <a:alpha val="56000"/>
              </a:schemeClr>
            </a:glow>
            <a:outerShdw blurRad="50800" dist="50800" dir="5400000" sx="1000" sy="1000" algn="ctr" rotWithShape="0">
              <a:srgbClr val="000000"/>
            </a:outerShdw>
          </a:effectLst>
        </p:spPr>
      </p:pic>
    </p:spTree>
    <p:extLst>
      <p:ext uri="{BB962C8B-B14F-4D97-AF65-F5344CB8AC3E}">
        <p14:creationId xmlns:p14="http://schemas.microsoft.com/office/powerpoint/2010/main" val="2888601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gradFill>
            <a:gsLst>
              <a:gs pos="1000">
                <a:schemeClr val="bg1"/>
              </a:gs>
              <a:gs pos="41000">
                <a:srgbClr val="FF0000"/>
              </a:gs>
              <a:gs pos="74000">
                <a:srgbClr val="C00000"/>
              </a:gs>
              <a:gs pos="94000">
                <a:schemeClr val="tx1">
                  <a:lumMod val="50000"/>
                  <a:lumOff val="50000"/>
                </a:schemeClr>
              </a:gs>
              <a:gs pos="100000">
                <a:schemeClr val="tx1"/>
              </a:gs>
            </a:gsLst>
            <a:lin ang="5400000" scaled="1"/>
          </a:gradFill>
          <a:effectLst/>
          <a:scene3d>
            <a:camera prst="orthographicFront"/>
            <a:lightRig rig="flood" dir="t"/>
          </a:scene3d>
          <a:sp3d prstMaterial="translucentPowder">
            <a:bevelT w="114300" prst="artDeco"/>
            <a:bevelB/>
          </a:sp3d>
        </p:spPr>
        <p:txBody>
          <a:bodyPr>
            <a:normAutofit/>
          </a:bodyPr>
          <a:lstStyle/>
          <a:p>
            <a:pPr algn="ctr"/>
            <a:r>
              <a:rPr lang="tr-TR" sz="6600" b="1" dirty="0">
                <a:solidFill>
                  <a:schemeClr val="accent4">
                    <a:lumMod val="40000"/>
                    <a:lumOff val="60000"/>
                  </a:schemeClr>
                </a:solidFill>
                <a:effectLst>
                  <a:outerShdw blurRad="38100" dist="38100" dir="2700000" algn="tl">
                    <a:srgbClr val="000000">
                      <a:alpha val="43137"/>
                    </a:srgbClr>
                  </a:outerShdw>
                </a:effectLst>
              </a:rPr>
              <a:t>  ODTÜ MEZUNLARI DERNEĞİ</a:t>
            </a:r>
          </a:p>
        </p:txBody>
      </p:sp>
      <p:pic>
        <p:nvPicPr>
          <p:cNvPr id="4" name="İçerik Yer Tutucusu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0" y="297021"/>
            <a:ext cx="1463040" cy="1463040"/>
          </a:xfrm>
        </p:spPr>
      </p:pic>
      <p:sp>
        <p:nvSpPr>
          <p:cNvPr id="5" name="İçerik Yer Tutucusu 4"/>
          <p:cNvSpPr>
            <a:spLocks noGrp="1"/>
          </p:cNvSpPr>
          <p:nvPr>
            <p:ph sz="half" idx="2"/>
          </p:nvPr>
        </p:nvSpPr>
        <p:spPr>
          <a:xfrm>
            <a:off x="352338" y="1971413"/>
            <a:ext cx="11469548" cy="4546953"/>
          </a:xfrm>
          <a:pattFill prst="pct5">
            <a:fgClr>
              <a:schemeClr val="accent6">
                <a:lumMod val="75000"/>
              </a:schemeClr>
            </a:fgClr>
            <a:bgClr>
              <a:schemeClr val="bg1"/>
            </a:bgClr>
          </a:pattFill>
        </p:spPr>
        <p:txBody>
          <a:bodyPr>
            <a:normAutofit/>
          </a:bodyPr>
          <a:lstStyle/>
          <a:p>
            <a:pPr marL="0" indent="0" algn="ctr">
              <a:lnSpc>
                <a:spcPct val="120000"/>
              </a:lnSpc>
              <a:buNone/>
            </a:pPr>
            <a:r>
              <a:rPr lang="en-US" sz="3000" spc="-150" dirty="0">
                <a:solidFill>
                  <a:schemeClr val="accent1"/>
                </a:solidFill>
                <a:effectLst>
                  <a:outerShdw blurRad="38100" dist="38100" dir="2700000" algn="tl">
                    <a:srgbClr val="000000">
                      <a:alpha val="43137"/>
                    </a:srgbClr>
                  </a:outerShdw>
                </a:effectLst>
                <a:latin typeface="High Tower Text" panose="02040502050506030303" pitchFamily="18" charset="0"/>
              </a:rPr>
              <a:t>ETKİNLİKLER KOMİTESİ</a:t>
            </a:r>
            <a:endParaRPr lang="tr-TR" sz="3000" spc="-150" dirty="0">
              <a:solidFill>
                <a:schemeClr val="accent1"/>
              </a:solidFill>
              <a:effectLst>
                <a:outerShdw blurRad="38100" dist="38100" dir="2700000" algn="tl">
                  <a:srgbClr val="000000">
                    <a:alpha val="43137"/>
                  </a:srgbClr>
                </a:outerShdw>
              </a:effectLst>
              <a:latin typeface="High Tower Text" panose="02040502050506030303" pitchFamily="18" charset="0"/>
            </a:endParaRPr>
          </a:p>
          <a:p>
            <a:pPr marL="0" indent="0" algn="just">
              <a:lnSpc>
                <a:spcPct val="120000"/>
              </a:lnSpc>
              <a:buNone/>
            </a:pPr>
            <a:endParaRPr lang="tr-TR" sz="3000" spc="-150" dirty="0">
              <a:latin typeface="High Tower Text" panose="02040502050506030303" pitchFamily="18" charset="0"/>
            </a:endParaRPr>
          </a:p>
          <a:p>
            <a:pPr marL="0" indent="0" algn="just">
              <a:lnSpc>
                <a:spcPct val="120000"/>
              </a:lnSpc>
              <a:buNone/>
            </a:pPr>
            <a:r>
              <a:rPr lang="tr-TR" spc="-150" dirty="0">
                <a:latin typeface="High Tower Text" panose="02040502050506030303" pitchFamily="18" charset="0"/>
              </a:rPr>
              <a:t>Her dönem üyeler arası etkileşimi artırmak ve ilgi alanlarını Dernek çatısı altında pratiğe dökmelerini sağlamak amacıyla  kurslar, paneller, seminerler, film gösterimleri, temalı geceler, geziler, şenlikler gibi sosyal ve kültürel etkinlikler düzenlemek amacıyla kurulan komite, çalışmalarına devam etmektedir. </a:t>
            </a:r>
            <a:endParaRPr lang="tr-TR" sz="5400" b="1" dirty="0">
              <a:ln/>
              <a:solidFill>
                <a:srgbClr val="C00000"/>
              </a:solidFill>
              <a:effectLst>
                <a:outerShdw blurRad="38100" dist="19050" dir="2700000" algn="tl" rotWithShape="0">
                  <a:schemeClr val="dk1">
                    <a:lumMod val="50000"/>
                    <a:alpha val="40000"/>
                  </a:schemeClr>
                </a:outerShdw>
              </a:effectLst>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3523866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gradFill>
            <a:gsLst>
              <a:gs pos="1000">
                <a:schemeClr val="bg1"/>
              </a:gs>
              <a:gs pos="41000">
                <a:srgbClr val="FF0000"/>
              </a:gs>
              <a:gs pos="74000">
                <a:srgbClr val="C00000"/>
              </a:gs>
              <a:gs pos="94000">
                <a:schemeClr val="tx1">
                  <a:lumMod val="50000"/>
                  <a:lumOff val="50000"/>
                </a:schemeClr>
              </a:gs>
              <a:gs pos="100000">
                <a:schemeClr val="tx1"/>
              </a:gs>
            </a:gsLst>
            <a:lin ang="5400000" scaled="1"/>
          </a:gradFill>
          <a:effectLst/>
          <a:scene3d>
            <a:camera prst="orthographicFront"/>
            <a:lightRig rig="flood" dir="t"/>
          </a:scene3d>
          <a:sp3d prstMaterial="translucentPowder">
            <a:bevelT w="114300" prst="artDeco"/>
            <a:bevelB/>
          </a:sp3d>
        </p:spPr>
        <p:txBody>
          <a:bodyPr>
            <a:normAutofit/>
          </a:bodyPr>
          <a:lstStyle/>
          <a:p>
            <a:pPr algn="ctr"/>
            <a:r>
              <a:rPr lang="tr-TR" sz="6600" b="1" dirty="0">
                <a:solidFill>
                  <a:schemeClr val="accent4">
                    <a:lumMod val="40000"/>
                    <a:lumOff val="60000"/>
                  </a:schemeClr>
                </a:solidFill>
                <a:effectLst>
                  <a:outerShdw blurRad="38100" dist="38100" dir="2700000" algn="tl">
                    <a:srgbClr val="000000">
                      <a:alpha val="43137"/>
                    </a:srgbClr>
                  </a:outerShdw>
                </a:effectLst>
              </a:rPr>
              <a:t>  ODTÜ MEZUNLARI DERNEĞİ</a:t>
            </a:r>
          </a:p>
        </p:txBody>
      </p:sp>
      <p:pic>
        <p:nvPicPr>
          <p:cNvPr id="4" name="İçerik Yer Tutucusu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0" y="297021"/>
            <a:ext cx="1463040" cy="1463040"/>
          </a:xfrm>
        </p:spPr>
      </p:pic>
      <p:sp>
        <p:nvSpPr>
          <p:cNvPr id="5" name="İçerik Yer Tutucusu 4"/>
          <p:cNvSpPr>
            <a:spLocks noGrp="1"/>
          </p:cNvSpPr>
          <p:nvPr>
            <p:ph sz="half" idx="2"/>
          </p:nvPr>
        </p:nvSpPr>
        <p:spPr>
          <a:xfrm>
            <a:off x="0" y="1944710"/>
            <a:ext cx="11627014" cy="4676503"/>
          </a:xfrm>
          <a:pattFill prst="pct5">
            <a:fgClr>
              <a:schemeClr val="accent6">
                <a:lumMod val="75000"/>
              </a:schemeClr>
            </a:fgClr>
            <a:bgClr>
              <a:schemeClr val="bg1"/>
            </a:bgClr>
          </a:pattFill>
        </p:spPr>
        <p:txBody>
          <a:bodyPr>
            <a:normAutofit/>
          </a:bodyPr>
          <a:lstStyle/>
          <a:p>
            <a:pPr marL="457200" indent="-457200">
              <a:buFont typeface="+mj-lt"/>
              <a:buAutoNum type="arabicPeriod" startAt="3"/>
            </a:pPr>
            <a:r>
              <a:rPr lang="tr-TR" sz="2400" b="1" dirty="0">
                <a:latin typeface="High Tower Text" panose="02040502050506030303" pitchFamily="18" charset="0"/>
              </a:rPr>
              <a:t>17.11.2018</a:t>
            </a:r>
            <a:r>
              <a:rPr lang="en-US" sz="2400" b="1" dirty="0">
                <a:latin typeface="High Tower Text" panose="02040502050506030303" pitchFamily="18" charset="0"/>
              </a:rPr>
              <a:t> </a:t>
            </a:r>
            <a:r>
              <a:rPr lang="tr-TR" sz="2400" b="1" dirty="0">
                <a:latin typeface="High Tower Text" panose="02040502050506030303" pitchFamily="18" charset="0"/>
              </a:rPr>
              <a:t>:</a:t>
            </a:r>
            <a:r>
              <a:rPr lang="tr-TR" sz="2400" dirty="0">
                <a:latin typeface="High Tower Text" panose="02040502050506030303" pitchFamily="18" charset="0"/>
              </a:rPr>
              <a:t> </a:t>
            </a:r>
            <a:r>
              <a:rPr lang="tr-TR" sz="2000" dirty="0">
                <a:latin typeface="High Tower Text" panose="02040502050506030303" pitchFamily="18" charset="0"/>
              </a:rPr>
              <a:t>68'in 50. Yılı- 2 Dünyada 68 </a:t>
            </a:r>
            <a:endParaRPr lang="tr-TR" sz="1800" dirty="0">
              <a:latin typeface="High Tower Text" panose="02040502050506030303" pitchFamily="18" charset="0"/>
            </a:endParaRPr>
          </a:p>
          <a:p>
            <a:pPr marL="0" indent="0">
              <a:buNone/>
            </a:pPr>
            <a:r>
              <a:rPr lang="tr-TR" sz="1800" dirty="0">
                <a:latin typeface="High Tower Text" panose="02040502050506030303" pitchFamily="18" charset="0"/>
              </a:rPr>
              <a:t>        </a:t>
            </a:r>
            <a:r>
              <a:rPr lang="tr-TR" sz="2400" dirty="0">
                <a:latin typeface="High Tower Text" panose="02040502050506030303" pitchFamily="18" charset="0"/>
              </a:rPr>
              <a:t>Konuşmacı: </a:t>
            </a:r>
            <a:r>
              <a:rPr lang="tr-TR" sz="2000" dirty="0">
                <a:latin typeface="High Tower Text" panose="02040502050506030303" pitchFamily="18" charset="0"/>
              </a:rPr>
              <a:t>Kudret Emiroğlu</a:t>
            </a:r>
            <a:endParaRPr lang="en-US" sz="2000" dirty="0">
              <a:latin typeface="High Tower Text" panose="02040502050506030303" pitchFamily="18" charset="0"/>
            </a:endParaRPr>
          </a:p>
          <a:p>
            <a:pPr marL="0" indent="0">
              <a:buNone/>
            </a:pPr>
            <a:endParaRPr lang="en-US" sz="2400" dirty="0">
              <a:latin typeface="High Tower Text" panose="02040502050506030303" pitchFamily="18" charset="0"/>
            </a:endParaRPr>
          </a:p>
        </p:txBody>
      </p:sp>
      <p:sp>
        <p:nvSpPr>
          <p:cNvPr id="6" name="Metin kutusu 5">
            <a:extLst>
              <a:ext uri="{FF2B5EF4-FFF2-40B4-BE49-F238E27FC236}">
                <a16:creationId xmlns:a16="http://schemas.microsoft.com/office/drawing/2014/main" xmlns="" id="{D89C7BAE-4954-45E4-8A50-E788FBAD5522}"/>
              </a:ext>
            </a:extLst>
          </p:cNvPr>
          <p:cNvSpPr txBox="1"/>
          <p:nvPr/>
        </p:nvSpPr>
        <p:spPr>
          <a:xfrm>
            <a:off x="11119183" y="3429000"/>
            <a:ext cx="861774" cy="3301068"/>
          </a:xfrm>
          <a:prstGeom prst="rect">
            <a:avLst/>
          </a:prstGeom>
          <a:noFill/>
        </p:spPr>
        <p:txBody>
          <a:bodyPr vert="vert" wrap="square" rtlCol="0">
            <a:spAutoFit/>
          </a:bodyPr>
          <a:lstStyle/>
          <a:p>
            <a:r>
              <a:rPr lang="en-US" sz="2000" b="1" dirty="0">
                <a:ln/>
                <a:solidFill>
                  <a:srgbClr val="0070C0"/>
                </a:solidFill>
                <a:effectLst>
                  <a:outerShdw blurRad="38100" dist="19050" dir="2700000" algn="tl" rotWithShape="0">
                    <a:schemeClr val="dk1">
                      <a:lumMod val="50000"/>
                      <a:alpha val="40000"/>
                    </a:schemeClr>
                  </a:outerShdw>
                </a:effectLst>
                <a:ea typeface="Segoe UI Black" panose="020B0A02040204020203" pitchFamily="34" charset="0"/>
              </a:rPr>
              <a:t>ETKİNLİKLER KOMİTESİ  </a:t>
            </a:r>
          </a:p>
          <a:p>
            <a:endParaRPr lang="tr-TR" sz="2400" spc="-300" dirty="0"/>
          </a:p>
        </p:txBody>
      </p:sp>
      <p:pic>
        <p:nvPicPr>
          <p:cNvPr id="10" name="Resim 9" descr="kişi, iç mekan, duvar, tavan içeren bir resim&#10;&#10;Açıklama otomatik olarak oluşturuldu">
            <a:extLst>
              <a:ext uri="{FF2B5EF4-FFF2-40B4-BE49-F238E27FC236}">
                <a16:creationId xmlns:a16="http://schemas.microsoft.com/office/drawing/2014/main" xmlns="" id="{38966959-9DE6-4047-B9D6-C4FDF94FB7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127" y="3978479"/>
            <a:ext cx="2936147" cy="2202110"/>
          </a:xfrm>
          <a:prstGeom prst="roundRect">
            <a:avLst>
              <a:gd name="adj" fmla="val 4167"/>
            </a:avLst>
          </a:prstGeom>
          <a:solidFill>
            <a:srgbClr val="FFFFFF"/>
          </a:solidFill>
          <a:ln w="1905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2" name="Resim 11" descr="metin, gazete, fotoğraf içeren bir resim&#10;&#10;Açıklama otomatik olarak oluşturuldu">
            <a:extLst>
              <a:ext uri="{FF2B5EF4-FFF2-40B4-BE49-F238E27FC236}">
                <a16:creationId xmlns:a16="http://schemas.microsoft.com/office/drawing/2014/main" xmlns="" id="{49C6CA93-29C9-44D8-9DA8-5D5EE11DDC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51600">
            <a:off x="4665066" y="3091818"/>
            <a:ext cx="2296882" cy="3249212"/>
          </a:xfrm>
          <a:prstGeom prst="rect">
            <a:avLst/>
          </a:prstGeom>
        </p:spPr>
      </p:pic>
      <p:pic>
        <p:nvPicPr>
          <p:cNvPr id="7" name="Resim 6" descr="yer, duvar, iç mekan, kişi içeren bir resim&#10;&#10;Açıklama otomatik olarak oluşturuldu">
            <a:extLst>
              <a:ext uri="{FF2B5EF4-FFF2-40B4-BE49-F238E27FC236}">
                <a16:creationId xmlns:a16="http://schemas.microsoft.com/office/drawing/2014/main" xmlns="" id="{65C6D93B-2033-41AE-A3FD-E7C4FB176E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94432" y="3978479"/>
            <a:ext cx="2936147" cy="2202110"/>
          </a:xfrm>
          <a:prstGeom prst="roundRect">
            <a:avLst>
              <a:gd name="adj" fmla="val 4167"/>
            </a:avLst>
          </a:prstGeom>
          <a:solidFill>
            <a:srgbClr val="FFFFFF"/>
          </a:solidFill>
          <a:ln w="1905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030003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gradFill>
            <a:gsLst>
              <a:gs pos="1000">
                <a:schemeClr val="bg1"/>
              </a:gs>
              <a:gs pos="41000">
                <a:srgbClr val="FF0000"/>
              </a:gs>
              <a:gs pos="74000">
                <a:srgbClr val="C00000"/>
              </a:gs>
              <a:gs pos="94000">
                <a:schemeClr val="tx1">
                  <a:lumMod val="50000"/>
                  <a:lumOff val="50000"/>
                </a:schemeClr>
              </a:gs>
              <a:gs pos="100000">
                <a:schemeClr val="tx1"/>
              </a:gs>
            </a:gsLst>
            <a:lin ang="5400000" scaled="1"/>
          </a:gradFill>
          <a:effectLst/>
          <a:scene3d>
            <a:camera prst="orthographicFront"/>
            <a:lightRig rig="flood" dir="t"/>
          </a:scene3d>
          <a:sp3d prstMaterial="translucentPowder">
            <a:bevelT w="114300" prst="artDeco"/>
            <a:bevelB/>
          </a:sp3d>
        </p:spPr>
        <p:txBody>
          <a:bodyPr>
            <a:normAutofit/>
          </a:bodyPr>
          <a:lstStyle/>
          <a:p>
            <a:pPr algn="ctr"/>
            <a:r>
              <a:rPr lang="tr-TR" sz="6600" b="1" dirty="0">
                <a:solidFill>
                  <a:schemeClr val="accent4">
                    <a:lumMod val="40000"/>
                    <a:lumOff val="60000"/>
                  </a:schemeClr>
                </a:solidFill>
                <a:effectLst>
                  <a:outerShdw blurRad="38100" dist="38100" dir="2700000" algn="tl">
                    <a:srgbClr val="000000">
                      <a:alpha val="43137"/>
                    </a:srgbClr>
                  </a:outerShdw>
                </a:effectLst>
              </a:rPr>
              <a:t>  ODTÜ MEZUNLARI DERNEĞİ</a:t>
            </a:r>
          </a:p>
        </p:txBody>
      </p:sp>
      <p:pic>
        <p:nvPicPr>
          <p:cNvPr id="4" name="İçerik Yer Tutucusu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0" y="297021"/>
            <a:ext cx="1463040" cy="1463040"/>
          </a:xfrm>
        </p:spPr>
      </p:pic>
      <p:sp>
        <p:nvSpPr>
          <p:cNvPr id="5" name="İçerik Yer Tutucusu 4"/>
          <p:cNvSpPr>
            <a:spLocks noGrp="1"/>
          </p:cNvSpPr>
          <p:nvPr>
            <p:ph sz="half" idx="2"/>
          </p:nvPr>
        </p:nvSpPr>
        <p:spPr>
          <a:xfrm>
            <a:off x="0" y="1944710"/>
            <a:ext cx="11627014" cy="4676503"/>
          </a:xfrm>
          <a:pattFill prst="pct5">
            <a:fgClr>
              <a:schemeClr val="accent6">
                <a:lumMod val="75000"/>
              </a:schemeClr>
            </a:fgClr>
            <a:bgClr>
              <a:schemeClr val="bg1"/>
            </a:bgClr>
          </a:pattFill>
        </p:spPr>
        <p:txBody>
          <a:bodyPr>
            <a:normAutofit/>
          </a:bodyPr>
          <a:lstStyle/>
          <a:p>
            <a:pPr marL="457200" indent="-457200">
              <a:lnSpc>
                <a:spcPct val="100000"/>
              </a:lnSpc>
              <a:buFont typeface="+mj-lt"/>
              <a:buAutoNum type="arabicPeriod" startAt="4"/>
            </a:pPr>
            <a:r>
              <a:rPr lang="en-US" sz="2400" b="1" dirty="0">
                <a:latin typeface="High Tower Text" panose="02040502050506030303" pitchFamily="18" charset="0"/>
              </a:rPr>
              <a:t>05.01.2018 : </a:t>
            </a:r>
            <a:r>
              <a:rPr lang="en-US" sz="2000" dirty="0">
                <a:latin typeface="High Tower Text" panose="02040502050506030303" pitchFamily="18" charset="0"/>
              </a:rPr>
              <a:t>Vietnam </a:t>
            </a:r>
            <a:r>
              <a:rPr lang="en-US" sz="2000" dirty="0" err="1">
                <a:latin typeface="High Tower Text" panose="02040502050506030303" pitchFamily="18" charset="0"/>
              </a:rPr>
              <a:t>Kasabı</a:t>
            </a:r>
            <a:r>
              <a:rPr lang="en-US" sz="2000" dirty="0">
                <a:latin typeface="High Tower Text" panose="02040502050506030303" pitchFamily="18" charset="0"/>
              </a:rPr>
              <a:t> </a:t>
            </a:r>
            <a:r>
              <a:rPr lang="en-US" sz="2000" dirty="0" err="1">
                <a:latin typeface="High Tower Text" panose="02040502050506030303" pitchFamily="18" charset="0"/>
              </a:rPr>
              <a:t>Komer’in</a:t>
            </a:r>
            <a:r>
              <a:rPr lang="en-US" sz="2000" dirty="0">
                <a:latin typeface="High Tower Text" panose="02040502050506030303" pitchFamily="18" charset="0"/>
              </a:rPr>
              <a:t> </a:t>
            </a:r>
            <a:r>
              <a:rPr lang="en-US" sz="2000" dirty="0" err="1">
                <a:latin typeface="High Tower Text" panose="02040502050506030303" pitchFamily="18" charset="0"/>
              </a:rPr>
              <a:t>Arabasının</a:t>
            </a:r>
            <a:r>
              <a:rPr lang="en-US" sz="2000" dirty="0">
                <a:latin typeface="High Tower Text" panose="02040502050506030303" pitchFamily="18" charset="0"/>
              </a:rPr>
              <a:t> </a:t>
            </a:r>
            <a:r>
              <a:rPr lang="en-US" sz="2000" dirty="0" err="1">
                <a:latin typeface="High Tower Text" panose="02040502050506030303" pitchFamily="18" charset="0"/>
              </a:rPr>
              <a:t>ODTÜ’de</a:t>
            </a:r>
            <a:r>
              <a:rPr lang="en-US" sz="2000" dirty="0">
                <a:latin typeface="High Tower Text" panose="02040502050506030303" pitchFamily="18" charset="0"/>
              </a:rPr>
              <a:t> </a:t>
            </a:r>
            <a:r>
              <a:rPr lang="en-US" sz="2000" dirty="0" err="1">
                <a:latin typeface="High Tower Text" panose="02040502050506030303" pitchFamily="18" charset="0"/>
              </a:rPr>
              <a:t>Yakılmasının</a:t>
            </a:r>
            <a:r>
              <a:rPr lang="en-US" sz="2000" dirty="0">
                <a:latin typeface="High Tower Text" panose="02040502050506030303" pitchFamily="18" charset="0"/>
              </a:rPr>
              <a:t> 50. </a:t>
            </a:r>
            <a:r>
              <a:rPr lang="en-US" sz="2000" dirty="0" err="1">
                <a:latin typeface="High Tower Text" panose="02040502050506030303" pitchFamily="18" charset="0"/>
              </a:rPr>
              <a:t>Yılı</a:t>
            </a:r>
            <a:r>
              <a:rPr lang="en-US" sz="2000" dirty="0">
                <a:latin typeface="High Tower Text" panose="02040502050506030303" pitchFamily="18" charset="0"/>
              </a:rPr>
              <a:t>  </a:t>
            </a:r>
            <a:endParaRPr lang="tr-TR" sz="2000" dirty="0">
              <a:latin typeface="High Tower Text" panose="02040502050506030303" pitchFamily="18" charset="0"/>
            </a:endParaRPr>
          </a:p>
          <a:p>
            <a:pPr marL="0" indent="0">
              <a:lnSpc>
                <a:spcPct val="100000"/>
              </a:lnSpc>
              <a:buNone/>
            </a:pPr>
            <a:r>
              <a:rPr lang="en-US" sz="2400" dirty="0" err="1">
                <a:latin typeface="High Tower Text" panose="02040502050506030303" pitchFamily="18" charset="0"/>
              </a:rPr>
              <a:t>Konuşmacı</a:t>
            </a:r>
            <a:r>
              <a:rPr lang="en-US" sz="2400" dirty="0">
                <a:latin typeface="High Tower Text" panose="02040502050506030303" pitchFamily="18" charset="0"/>
              </a:rPr>
              <a:t>: </a:t>
            </a:r>
            <a:r>
              <a:rPr lang="en-US" sz="2000" dirty="0" err="1">
                <a:latin typeface="High Tower Text" panose="02040502050506030303" pitchFamily="18" charset="0"/>
              </a:rPr>
              <a:t>Tuncay</a:t>
            </a:r>
            <a:r>
              <a:rPr lang="en-US" sz="2000" dirty="0">
                <a:latin typeface="High Tower Text" panose="02040502050506030303" pitchFamily="18" charset="0"/>
              </a:rPr>
              <a:t> </a:t>
            </a:r>
            <a:r>
              <a:rPr lang="en-US" sz="2000" dirty="0" err="1">
                <a:latin typeface="High Tower Text" panose="02040502050506030303" pitchFamily="18" charset="0"/>
              </a:rPr>
              <a:t>Çelen</a:t>
            </a:r>
            <a:r>
              <a:rPr lang="tr-TR" sz="2000" dirty="0">
                <a:latin typeface="High Tower Text" panose="02040502050506030303" pitchFamily="18" charset="0"/>
              </a:rPr>
              <a:t> </a:t>
            </a:r>
            <a:r>
              <a:rPr lang="tr-TR" sz="1400" dirty="0">
                <a:latin typeface="High Tower Text" panose="02040502050506030303" pitchFamily="18" charset="0"/>
              </a:rPr>
              <a:t>(ME’)</a:t>
            </a:r>
            <a:r>
              <a:rPr lang="en-US" sz="1400" dirty="0">
                <a:latin typeface="High Tower Text" panose="02040502050506030303" pitchFamily="18" charset="0"/>
              </a:rPr>
              <a:t> </a:t>
            </a:r>
            <a:r>
              <a:rPr lang="en-US" sz="2400" dirty="0" err="1">
                <a:latin typeface="High Tower Text" panose="02040502050506030303" pitchFamily="18" charset="0"/>
              </a:rPr>
              <a:t>Kolaylaştırıcı</a:t>
            </a:r>
            <a:r>
              <a:rPr lang="en-US" sz="2400" dirty="0">
                <a:latin typeface="High Tower Text" panose="02040502050506030303" pitchFamily="18" charset="0"/>
              </a:rPr>
              <a:t> : </a:t>
            </a:r>
            <a:r>
              <a:rPr lang="en-US" sz="2000" dirty="0">
                <a:latin typeface="High Tower Text" panose="02040502050506030303" pitchFamily="18" charset="0"/>
              </a:rPr>
              <a:t>İrfan  </a:t>
            </a:r>
            <a:r>
              <a:rPr lang="en-US" sz="2000" dirty="0" err="1">
                <a:latin typeface="High Tower Text" panose="02040502050506030303" pitchFamily="18" charset="0"/>
              </a:rPr>
              <a:t>Uçar</a:t>
            </a:r>
            <a:r>
              <a:rPr lang="tr-TR" sz="2000" dirty="0">
                <a:latin typeface="High Tower Text" panose="02040502050506030303" pitchFamily="18" charset="0"/>
              </a:rPr>
              <a:t> </a:t>
            </a:r>
            <a:r>
              <a:rPr lang="tr-TR" sz="1400" dirty="0">
                <a:latin typeface="High Tower Text" panose="02040502050506030303" pitchFamily="18" charset="0"/>
              </a:rPr>
              <a:t>(ME’75)</a:t>
            </a:r>
            <a:endParaRPr lang="en-US" sz="2000" b="1" dirty="0">
              <a:latin typeface="High Tower Text" panose="02040502050506030303" pitchFamily="18" charset="0"/>
            </a:endParaRPr>
          </a:p>
        </p:txBody>
      </p:sp>
      <p:sp>
        <p:nvSpPr>
          <p:cNvPr id="6" name="Metin kutusu 5">
            <a:extLst>
              <a:ext uri="{FF2B5EF4-FFF2-40B4-BE49-F238E27FC236}">
                <a16:creationId xmlns:a16="http://schemas.microsoft.com/office/drawing/2014/main" xmlns="" id="{D89C7BAE-4954-45E4-8A50-E788FBAD5522}"/>
              </a:ext>
            </a:extLst>
          </p:cNvPr>
          <p:cNvSpPr txBox="1"/>
          <p:nvPr/>
        </p:nvSpPr>
        <p:spPr>
          <a:xfrm>
            <a:off x="11119183" y="3429000"/>
            <a:ext cx="861774" cy="3301068"/>
          </a:xfrm>
          <a:prstGeom prst="rect">
            <a:avLst/>
          </a:prstGeom>
          <a:noFill/>
        </p:spPr>
        <p:txBody>
          <a:bodyPr vert="vert" wrap="square" rtlCol="0">
            <a:spAutoFit/>
          </a:bodyPr>
          <a:lstStyle/>
          <a:p>
            <a:r>
              <a:rPr lang="en-US" sz="2000" b="1" dirty="0">
                <a:ln/>
                <a:solidFill>
                  <a:srgbClr val="0070C0"/>
                </a:solidFill>
                <a:effectLst>
                  <a:outerShdw blurRad="38100" dist="19050" dir="2700000" algn="tl" rotWithShape="0">
                    <a:schemeClr val="dk1">
                      <a:lumMod val="50000"/>
                      <a:alpha val="40000"/>
                    </a:schemeClr>
                  </a:outerShdw>
                </a:effectLst>
                <a:ea typeface="Segoe UI Black" panose="020B0A02040204020203" pitchFamily="34" charset="0"/>
              </a:rPr>
              <a:t>ETKİNLİKLER KOMİTESİ  </a:t>
            </a:r>
          </a:p>
          <a:p>
            <a:endParaRPr lang="tr-TR" sz="2400" spc="-300" dirty="0"/>
          </a:p>
        </p:txBody>
      </p:sp>
      <p:pic>
        <p:nvPicPr>
          <p:cNvPr id="7" name="Resim 6" descr="fotoğraf, metin içeren bir resim&#10;&#10;Açıklama otomatik olarak oluşturuldu">
            <a:extLst>
              <a:ext uri="{FF2B5EF4-FFF2-40B4-BE49-F238E27FC236}">
                <a16:creationId xmlns:a16="http://schemas.microsoft.com/office/drawing/2014/main" xmlns="" id="{F007B8E1-0829-475D-BA67-5C7BB39D60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39013">
            <a:off x="4782907" y="3489132"/>
            <a:ext cx="2067884" cy="2925268"/>
          </a:xfrm>
          <a:prstGeom prst="rect">
            <a:avLst/>
          </a:prstGeom>
        </p:spPr>
      </p:pic>
      <p:pic>
        <p:nvPicPr>
          <p:cNvPr id="11" name="Resim 10" descr="duvar, iç mekan, adam, tablo içeren bir resim&#10;&#10;Açıklama otomatik olarak oluşturuldu">
            <a:extLst>
              <a:ext uri="{FF2B5EF4-FFF2-40B4-BE49-F238E27FC236}">
                <a16:creationId xmlns:a16="http://schemas.microsoft.com/office/drawing/2014/main" xmlns="" id="{021998BC-5953-4B6A-B5F6-804CA9FF3D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0840" y="4282961"/>
            <a:ext cx="3126996" cy="208466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Resim 7" descr="tavan, iç mekan, kişi, dik içeren bir resim&#10;&#10;Açıklama otomatik olarak oluşturuldu">
            <a:extLst>
              <a:ext uri="{FF2B5EF4-FFF2-40B4-BE49-F238E27FC236}">
                <a16:creationId xmlns:a16="http://schemas.microsoft.com/office/drawing/2014/main" xmlns="" id="{4E984EA7-104E-48DE-AFB6-B0DD325326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1692" y="4282961"/>
            <a:ext cx="3126996" cy="208466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190966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gradFill>
            <a:gsLst>
              <a:gs pos="1000">
                <a:schemeClr val="bg1"/>
              </a:gs>
              <a:gs pos="41000">
                <a:srgbClr val="FF0000"/>
              </a:gs>
              <a:gs pos="74000">
                <a:srgbClr val="C00000"/>
              </a:gs>
              <a:gs pos="94000">
                <a:schemeClr val="tx1">
                  <a:lumMod val="50000"/>
                  <a:lumOff val="50000"/>
                </a:schemeClr>
              </a:gs>
              <a:gs pos="100000">
                <a:schemeClr val="tx1"/>
              </a:gs>
            </a:gsLst>
            <a:lin ang="5400000" scaled="1"/>
          </a:gradFill>
          <a:effectLst/>
          <a:scene3d>
            <a:camera prst="orthographicFront"/>
            <a:lightRig rig="flood" dir="t"/>
          </a:scene3d>
          <a:sp3d prstMaterial="translucentPowder">
            <a:bevelT w="114300" prst="artDeco"/>
            <a:bevelB/>
          </a:sp3d>
        </p:spPr>
        <p:txBody>
          <a:bodyPr>
            <a:normAutofit/>
          </a:bodyPr>
          <a:lstStyle/>
          <a:p>
            <a:pPr algn="ctr"/>
            <a:r>
              <a:rPr lang="tr-TR" sz="6600" b="1" dirty="0">
                <a:solidFill>
                  <a:schemeClr val="accent4">
                    <a:lumMod val="40000"/>
                    <a:lumOff val="60000"/>
                  </a:schemeClr>
                </a:solidFill>
                <a:effectLst>
                  <a:outerShdw blurRad="38100" dist="38100" dir="2700000" algn="tl">
                    <a:srgbClr val="000000">
                      <a:alpha val="43137"/>
                    </a:srgbClr>
                  </a:outerShdw>
                </a:effectLst>
              </a:rPr>
              <a:t>  ODTÜ MEZUNLARI DERNEĞİ</a:t>
            </a:r>
          </a:p>
        </p:txBody>
      </p:sp>
      <p:pic>
        <p:nvPicPr>
          <p:cNvPr id="4" name="İçerik Yer Tutucusu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0" y="297021"/>
            <a:ext cx="1463040" cy="1463040"/>
          </a:xfrm>
        </p:spPr>
      </p:pic>
      <p:sp>
        <p:nvSpPr>
          <p:cNvPr id="5" name="İçerik Yer Tutucusu 4"/>
          <p:cNvSpPr>
            <a:spLocks noGrp="1"/>
          </p:cNvSpPr>
          <p:nvPr>
            <p:ph sz="half" idx="2"/>
          </p:nvPr>
        </p:nvSpPr>
        <p:spPr>
          <a:xfrm>
            <a:off x="0" y="1944710"/>
            <a:ext cx="11627014" cy="4676503"/>
          </a:xfrm>
          <a:pattFill prst="pct5">
            <a:fgClr>
              <a:schemeClr val="accent6">
                <a:lumMod val="75000"/>
              </a:schemeClr>
            </a:fgClr>
            <a:bgClr>
              <a:schemeClr val="bg1"/>
            </a:bgClr>
          </a:pattFill>
        </p:spPr>
        <p:txBody>
          <a:bodyPr>
            <a:normAutofit/>
          </a:bodyPr>
          <a:lstStyle/>
          <a:p>
            <a:pPr marL="0" indent="0" algn="ctr">
              <a:lnSpc>
                <a:spcPct val="100000"/>
              </a:lnSpc>
              <a:buNone/>
            </a:pPr>
            <a:r>
              <a:rPr lang="en-US" sz="24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rPr>
              <a:t>5. ÇOCUK KOMISYONU</a:t>
            </a:r>
          </a:p>
          <a:p>
            <a:pPr marL="0" indent="0">
              <a:buNone/>
            </a:pPr>
            <a:r>
              <a:rPr lang="tr-TR" sz="2400" b="1" dirty="0">
                <a:latin typeface="High Tower Text" panose="02040502050506030303" pitchFamily="18" charset="0"/>
              </a:rPr>
              <a:t> </a:t>
            </a:r>
          </a:p>
          <a:p>
            <a:r>
              <a:rPr lang="tr-TR" sz="2200" dirty="0">
                <a:latin typeface="High Tower Text" panose="02040502050506030303" pitchFamily="18" charset="0"/>
              </a:rPr>
              <a:t>Kasım 2018’de toplantılarına ve faaliyetlerine başlayan Çocuk Komisyonu, çocuklarımızın güvenlik, beslenme, eğitim, sağlık gibi temel hak ve ihtiyaçları konusunda fikir ve eylem üretmek; bu alandaki eşitsizlikler üzerine gücü doğrultusunda dezavantajlı grupların yanında olmak ve ODTÜ MD’nin sahip olduğu toplumsal misyonu bu alanda var etmek amacıyla kurulmuştur. </a:t>
            </a:r>
            <a:endParaRPr lang="en-US" sz="2200" dirty="0">
              <a:latin typeface="High Tower Text" panose="02040502050506030303" pitchFamily="18" charset="0"/>
            </a:endParaRPr>
          </a:p>
          <a:p>
            <a:r>
              <a:rPr lang="tr-TR" sz="2200" dirty="0">
                <a:latin typeface="High Tower Text" panose="02040502050506030303" pitchFamily="18" charset="0"/>
              </a:rPr>
              <a:t>Komisyon, “çocuk” konusunda çalışmalarını sürdüren uzmanlarla birlikte bu alanda bir şeyler yapmak isteyen gönüllülerden oluşmaktadır. Gerçekleştirilecek etkinlikler ile ilgili öneri ve görüş olmak üzere çoğunluğu akademisyenlerden oluşan bir Danışma Kurulu oluşturulmaktadır. </a:t>
            </a:r>
            <a:endParaRPr lang="en-US" sz="2200" b="1" dirty="0">
              <a:latin typeface="High Tower Text" panose="02040502050506030303" pitchFamily="18" charset="0"/>
            </a:endParaRPr>
          </a:p>
        </p:txBody>
      </p:sp>
      <p:sp>
        <p:nvSpPr>
          <p:cNvPr id="6" name="Metin kutusu 5">
            <a:extLst>
              <a:ext uri="{FF2B5EF4-FFF2-40B4-BE49-F238E27FC236}">
                <a16:creationId xmlns:a16="http://schemas.microsoft.com/office/drawing/2014/main" xmlns="" id="{0C647CE9-0843-45B7-82B1-6F11688E28B6}"/>
              </a:ext>
            </a:extLst>
          </p:cNvPr>
          <p:cNvSpPr txBox="1"/>
          <p:nvPr/>
        </p:nvSpPr>
        <p:spPr>
          <a:xfrm>
            <a:off x="11119183" y="3429000"/>
            <a:ext cx="861774" cy="3301068"/>
          </a:xfrm>
          <a:prstGeom prst="rect">
            <a:avLst/>
          </a:prstGeom>
          <a:noFill/>
        </p:spPr>
        <p:txBody>
          <a:bodyPr vert="vert" wrap="square" rtlCol="0">
            <a:spAutoFit/>
          </a:bodyPr>
          <a:lstStyle/>
          <a:p>
            <a:r>
              <a:rPr lang="en-US" sz="2000" b="1" dirty="0">
                <a:ln/>
                <a:solidFill>
                  <a:srgbClr val="0070C0"/>
                </a:solidFill>
                <a:effectLst>
                  <a:outerShdw blurRad="38100" dist="19050" dir="2700000" algn="tl" rotWithShape="0">
                    <a:schemeClr val="dk1">
                      <a:lumMod val="50000"/>
                      <a:alpha val="40000"/>
                    </a:schemeClr>
                  </a:outerShdw>
                </a:effectLst>
                <a:ea typeface="Segoe UI Black" panose="020B0A02040204020203" pitchFamily="34" charset="0"/>
              </a:rPr>
              <a:t>ETKİNLİKLER KOMİTESİ  </a:t>
            </a:r>
          </a:p>
          <a:p>
            <a:endParaRPr lang="tr-TR" sz="2400" spc="-300" dirty="0"/>
          </a:p>
        </p:txBody>
      </p:sp>
    </p:spTree>
    <p:extLst>
      <p:ext uri="{BB962C8B-B14F-4D97-AF65-F5344CB8AC3E}">
        <p14:creationId xmlns:p14="http://schemas.microsoft.com/office/powerpoint/2010/main" val="818307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gradFill>
            <a:gsLst>
              <a:gs pos="1000">
                <a:schemeClr val="bg1"/>
              </a:gs>
              <a:gs pos="41000">
                <a:srgbClr val="FF0000"/>
              </a:gs>
              <a:gs pos="74000">
                <a:srgbClr val="C00000"/>
              </a:gs>
              <a:gs pos="94000">
                <a:schemeClr val="tx1">
                  <a:lumMod val="50000"/>
                  <a:lumOff val="50000"/>
                </a:schemeClr>
              </a:gs>
              <a:gs pos="100000">
                <a:schemeClr val="tx1"/>
              </a:gs>
            </a:gsLst>
            <a:lin ang="5400000" scaled="1"/>
          </a:gradFill>
          <a:effectLst/>
          <a:scene3d>
            <a:camera prst="orthographicFront"/>
            <a:lightRig rig="flood" dir="t"/>
          </a:scene3d>
          <a:sp3d prstMaterial="translucentPowder">
            <a:bevelT w="114300" prst="artDeco"/>
            <a:bevelB/>
          </a:sp3d>
        </p:spPr>
        <p:txBody>
          <a:bodyPr>
            <a:normAutofit/>
          </a:bodyPr>
          <a:lstStyle/>
          <a:p>
            <a:pPr algn="ctr"/>
            <a:r>
              <a:rPr lang="tr-TR" sz="6600" b="1" dirty="0">
                <a:solidFill>
                  <a:schemeClr val="accent4">
                    <a:lumMod val="40000"/>
                    <a:lumOff val="60000"/>
                  </a:schemeClr>
                </a:solidFill>
                <a:effectLst>
                  <a:outerShdw blurRad="38100" dist="38100" dir="2700000" algn="tl">
                    <a:srgbClr val="000000">
                      <a:alpha val="43137"/>
                    </a:srgbClr>
                  </a:outerShdw>
                </a:effectLst>
              </a:rPr>
              <a:t>  ODTÜ MEZUNLARI DERNEĞİ</a:t>
            </a:r>
          </a:p>
        </p:txBody>
      </p:sp>
      <p:pic>
        <p:nvPicPr>
          <p:cNvPr id="4" name="İçerik Yer Tutucusu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0" y="297021"/>
            <a:ext cx="1463040" cy="1463040"/>
          </a:xfrm>
        </p:spPr>
      </p:pic>
      <p:sp>
        <p:nvSpPr>
          <p:cNvPr id="5" name="İçerik Yer Tutucusu 4"/>
          <p:cNvSpPr>
            <a:spLocks noGrp="1"/>
          </p:cNvSpPr>
          <p:nvPr>
            <p:ph sz="half" idx="2"/>
          </p:nvPr>
        </p:nvSpPr>
        <p:spPr>
          <a:xfrm>
            <a:off x="0" y="1944710"/>
            <a:ext cx="11627014" cy="4676503"/>
          </a:xfrm>
          <a:pattFill prst="pct5">
            <a:fgClr>
              <a:schemeClr val="accent6">
                <a:lumMod val="75000"/>
              </a:schemeClr>
            </a:fgClr>
            <a:bgClr>
              <a:schemeClr val="bg1"/>
            </a:bgClr>
          </a:pattFill>
        </p:spPr>
        <p:txBody>
          <a:bodyPr>
            <a:normAutofit fontScale="92500"/>
          </a:bodyPr>
          <a:lstStyle/>
          <a:p>
            <a:pPr marL="0" indent="0">
              <a:buNone/>
            </a:pPr>
            <a:r>
              <a:rPr lang="en-US" sz="2400" b="1" dirty="0" err="1">
                <a:latin typeface="High Tower Text" panose="02040502050506030303" pitchFamily="18" charset="0"/>
              </a:rPr>
              <a:t>Yapılan</a:t>
            </a:r>
            <a:r>
              <a:rPr lang="en-US" sz="2400" b="1" dirty="0">
                <a:latin typeface="High Tower Text" panose="02040502050506030303" pitchFamily="18" charset="0"/>
              </a:rPr>
              <a:t> </a:t>
            </a:r>
            <a:r>
              <a:rPr lang="en-US" sz="2400" b="1" dirty="0" err="1">
                <a:latin typeface="High Tower Text" panose="02040502050506030303" pitchFamily="18" charset="0"/>
              </a:rPr>
              <a:t>etkinlikler</a:t>
            </a:r>
            <a:r>
              <a:rPr lang="tr-TR" sz="2400" b="1" dirty="0">
                <a:latin typeface="High Tower Text" panose="02040502050506030303" pitchFamily="18" charset="0"/>
              </a:rPr>
              <a:t>:</a:t>
            </a:r>
          </a:p>
          <a:p>
            <a:pPr marL="0" indent="0">
              <a:buNone/>
            </a:pPr>
            <a:endParaRPr lang="en-US" sz="2400" b="1" dirty="0">
              <a:latin typeface="High Tower Text" panose="02040502050506030303" pitchFamily="18" charset="0"/>
            </a:endParaRPr>
          </a:p>
          <a:p>
            <a:pPr marL="457200" lvl="0" indent="-457200">
              <a:buFont typeface="+mj-lt"/>
              <a:buAutoNum type="arabicPeriod"/>
            </a:pPr>
            <a:r>
              <a:rPr lang="tr-TR" sz="2400" dirty="0">
                <a:latin typeface="High Tower Text" panose="02040502050506030303" pitchFamily="18" charset="0"/>
              </a:rPr>
              <a:t>1-2 Aralık </a:t>
            </a:r>
            <a:r>
              <a:rPr lang="tr-TR" sz="2400" dirty="0" smtClean="0">
                <a:latin typeface="High Tower Text" panose="02040502050506030303" pitchFamily="18" charset="0"/>
              </a:rPr>
              <a:t>2018</a:t>
            </a:r>
            <a:r>
              <a:rPr lang="en-US" sz="2400" dirty="0" smtClean="0">
                <a:latin typeface="High Tower Text" panose="02040502050506030303" pitchFamily="18" charset="0"/>
              </a:rPr>
              <a:t>’de,  </a:t>
            </a:r>
            <a:r>
              <a:rPr lang="tr-TR" sz="2400" dirty="0" smtClean="0">
                <a:latin typeface="High Tower Text" panose="02040502050506030303" pitchFamily="18" charset="0"/>
              </a:rPr>
              <a:t>“</a:t>
            </a:r>
            <a:r>
              <a:rPr lang="tr-TR" sz="2400" dirty="0">
                <a:latin typeface="High Tower Text" panose="02040502050506030303" pitchFamily="18" charset="0"/>
              </a:rPr>
              <a:t>Çocuklar için Hep Birlikte” oluşumu ile </a:t>
            </a:r>
            <a:r>
              <a:rPr lang="tr-TR" sz="2400" dirty="0" smtClean="0">
                <a:latin typeface="High Tower Text" panose="02040502050506030303" pitchFamily="18" charset="0"/>
              </a:rPr>
              <a:t>Vişnelik </a:t>
            </a:r>
            <a:r>
              <a:rPr lang="tr-TR" sz="2400" dirty="0">
                <a:latin typeface="High Tower Text" panose="02040502050506030303" pitchFamily="18" charset="0"/>
              </a:rPr>
              <a:t>Tesisinde iki gün boyunca süren, 100’den fazla alan uzmanının yer aldığı “Çocuğun Cinsel İstismarı ile Mücadele Çalıştayı”nın </a:t>
            </a:r>
            <a:r>
              <a:rPr lang="tr-TR" sz="2400" dirty="0" smtClean="0">
                <a:latin typeface="High Tower Text" panose="02040502050506030303" pitchFamily="18" charset="0"/>
              </a:rPr>
              <a:t>aktif katılımcısı olmuştur. Bu Çalıştay’ın ana </a:t>
            </a:r>
            <a:r>
              <a:rPr lang="tr-TR" sz="2400" dirty="0">
                <a:latin typeface="High Tower Text" panose="02040502050506030303" pitchFamily="18" charset="0"/>
              </a:rPr>
              <a:t>sponsorlarından birisi ODTÜ MD</a:t>
            </a:r>
            <a:r>
              <a:rPr lang="en-US" sz="2400" dirty="0">
                <a:latin typeface="High Tower Text" panose="02040502050506030303" pitchFamily="18" charset="0"/>
              </a:rPr>
              <a:t>’dir.</a:t>
            </a:r>
            <a:r>
              <a:rPr lang="tr-TR" sz="2400" dirty="0">
                <a:latin typeface="High Tower Text" panose="02040502050506030303" pitchFamily="18" charset="0"/>
              </a:rPr>
              <a:t> </a:t>
            </a:r>
            <a:endParaRPr lang="en-US" sz="2400" dirty="0">
              <a:latin typeface="High Tower Text" panose="02040502050506030303" pitchFamily="18" charset="0"/>
            </a:endParaRPr>
          </a:p>
          <a:p>
            <a:pPr marL="457200" lvl="0" indent="-457200">
              <a:buFont typeface="+mj-lt"/>
              <a:buAutoNum type="arabicPeriod"/>
            </a:pPr>
            <a:r>
              <a:rPr lang="tr-TR" sz="2400" dirty="0">
                <a:latin typeface="High Tower Text" panose="02040502050506030303" pitchFamily="18" charset="0"/>
              </a:rPr>
              <a:t>5 Aralık </a:t>
            </a:r>
            <a:r>
              <a:rPr lang="tr-TR" sz="2400" dirty="0" smtClean="0">
                <a:latin typeface="High Tower Text" panose="02040502050506030303" pitchFamily="18" charset="0"/>
              </a:rPr>
              <a:t>2018</a:t>
            </a:r>
            <a:r>
              <a:rPr lang="en-US" sz="2400" dirty="0" smtClean="0">
                <a:latin typeface="High Tower Text" panose="02040502050506030303" pitchFamily="18" charset="0"/>
              </a:rPr>
              <a:t>’de, ü</a:t>
            </a:r>
            <a:r>
              <a:rPr lang="tr-TR" sz="2400" dirty="0" smtClean="0">
                <a:latin typeface="High Tower Text" panose="02040502050506030303" pitchFamily="18" charset="0"/>
              </a:rPr>
              <a:t>yeler</a:t>
            </a:r>
            <a:r>
              <a:rPr lang="en-US" sz="2400" dirty="0" smtClean="0">
                <a:latin typeface="High Tower Text" panose="02040502050506030303" pitchFamily="18" charset="0"/>
              </a:rPr>
              <a:t>e</a:t>
            </a:r>
            <a:r>
              <a:rPr lang="tr-TR" sz="2400" dirty="0" smtClean="0">
                <a:latin typeface="High Tower Text" panose="02040502050506030303" pitchFamily="18" charset="0"/>
              </a:rPr>
              <a:t> </a:t>
            </a:r>
            <a:r>
              <a:rPr lang="tr-TR" sz="2400" dirty="0">
                <a:latin typeface="High Tower Text" panose="02040502050506030303" pitchFamily="18" charset="0"/>
              </a:rPr>
              <a:t>gönder</a:t>
            </a:r>
            <a:r>
              <a:rPr lang="en-US" sz="2400" dirty="0" err="1">
                <a:latin typeface="High Tower Text" panose="02040502050506030303" pitchFamily="18" charset="0"/>
              </a:rPr>
              <a:t>ilen</a:t>
            </a:r>
            <a:r>
              <a:rPr lang="tr-TR" sz="2400" dirty="0">
                <a:latin typeface="High Tower Text" panose="02040502050506030303" pitchFamily="18" charset="0"/>
              </a:rPr>
              <a:t> çağrı metni doğrultusunda bir tanışma toplantısı gerçekleştirilmiş, Komisyon’a ilgi duyan tüm üyelerin ve Derne</a:t>
            </a:r>
            <a:r>
              <a:rPr lang="en-US" sz="2400" dirty="0">
                <a:latin typeface="High Tower Text" panose="02040502050506030303" pitchFamily="18" charset="0"/>
              </a:rPr>
              <a:t>k</a:t>
            </a:r>
            <a:r>
              <a:rPr lang="tr-TR" sz="2400" dirty="0">
                <a:latin typeface="High Tower Text" panose="02040502050506030303" pitchFamily="18" charset="0"/>
              </a:rPr>
              <a:t> çatısı altında faaliyetlerini sürdüren Ankara Gönüllü Takımının katkısı ile gelecek dönem faaliyetlerini belirleme aşamasına geçilmiştir. </a:t>
            </a:r>
            <a:endParaRPr lang="en-US" sz="2400" dirty="0">
              <a:latin typeface="High Tower Text" panose="02040502050506030303" pitchFamily="18" charset="0"/>
            </a:endParaRPr>
          </a:p>
          <a:p>
            <a:pPr marL="457200" indent="-457200">
              <a:buFont typeface="+mj-lt"/>
              <a:buAutoNum type="arabicPeriod"/>
            </a:pPr>
            <a:r>
              <a:rPr lang="tr-TR" sz="2400" dirty="0" smtClean="0">
                <a:latin typeface="High Tower Text" panose="02040502050506030303" pitchFamily="18" charset="0"/>
              </a:rPr>
              <a:t>20 Kasım</a:t>
            </a:r>
            <a:r>
              <a:rPr lang="en-US" sz="2400" dirty="0" smtClean="0">
                <a:latin typeface="High Tower Text" panose="02040502050506030303" pitchFamily="18" charset="0"/>
              </a:rPr>
              <a:t>’ın </a:t>
            </a:r>
            <a:r>
              <a:rPr lang="tr-TR" sz="2400" dirty="0" smtClean="0">
                <a:latin typeface="High Tower Text" panose="02040502050506030303" pitchFamily="18" charset="0"/>
              </a:rPr>
              <a:t> </a:t>
            </a:r>
            <a:r>
              <a:rPr lang="tr-TR" sz="2400" dirty="0">
                <a:latin typeface="High Tower Text" panose="02040502050506030303" pitchFamily="18" charset="0"/>
              </a:rPr>
              <a:t>Dünya Çocuk günü olması nedeniyle, ülkemizdeki ve dünyadaki çocuk hakları ihlallerine vurgu yapan bir metin üyelerimizle paylaşılmış, ODTÜ MD Bülteni’nde ise Komisyon Başkanı Sevi Gizem Zeybek’in </a:t>
            </a:r>
            <a:r>
              <a:rPr lang="en-US" sz="2400" dirty="0" smtClean="0">
                <a:latin typeface="High Tower Text" panose="02040502050506030303" pitchFamily="18" charset="0"/>
              </a:rPr>
              <a:t>“</a:t>
            </a:r>
            <a:r>
              <a:rPr lang="tr-TR" sz="2400" dirty="0" smtClean="0">
                <a:latin typeface="High Tower Text" panose="02040502050506030303" pitchFamily="18" charset="0"/>
              </a:rPr>
              <a:t>Kriz </a:t>
            </a:r>
            <a:r>
              <a:rPr lang="tr-TR" sz="2400" dirty="0">
                <a:latin typeface="High Tower Text" panose="02040502050506030303" pitchFamily="18" charset="0"/>
              </a:rPr>
              <a:t>ve </a:t>
            </a:r>
            <a:r>
              <a:rPr lang="tr-TR" sz="2400" dirty="0" smtClean="0">
                <a:latin typeface="High Tower Text" panose="02040502050506030303" pitchFamily="18" charset="0"/>
              </a:rPr>
              <a:t>Çocuk</a:t>
            </a:r>
            <a:r>
              <a:rPr lang="en-US" sz="2400" dirty="0" smtClean="0">
                <a:latin typeface="High Tower Text" panose="02040502050506030303" pitchFamily="18" charset="0"/>
              </a:rPr>
              <a:t>”</a:t>
            </a:r>
            <a:r>
              <a:rPr lang="tr-TR" sz="2400" dirty="0" smtClean="0">
                <a:latin typeface="High Tower Text" panose="02040502050506030303" pitchFamily="18" charset="0"/>
              </a:rPr>
              <a:t> </a:t>
            </a:r>
            <a:r>
              <a:rPr lang="tr-TR" sz="2400" dirty="0">
                <a:latin typeface="High Tower Text" panose="02040502050506030303" pitchFamily="18" charset="0"/>
              </a:rPr>
              <a:t>başlıklı yazısı yayınlanmıştır.</a:t>
            </a:r>
            <a:endParaRPr lang="en-US" sz="2400" b="1" dirty="0">
              <a:latin typeface="High Tower Text" panose="02040502050506030303" pitchFamily="18" charset="0"/>
            </a:endParaRPr>
          </a:p>
          <a:p>
            <a:pPr marL="0" indent="0">
              <a:buNone/>
            </a:pPr>
            <a:endParaRPr lang="en-US" sz="2400" dirty="0">
              <a:latin typeface="High Tower Text" panose="02040502050506030303" pitchFamily="18" charset="0"/>
            </a:endParaRPr>
          </a:p>
        </p:txBody>
      </p:sp>
      <p:sp>
        <p:nvSpPr>
          <p:cNvPr id="6" name="Metin kutusu 5">
            <a:extLst>
              <a:ext uri="{FF2B5EF4-FFF2-40B4-BE49-F238E27FC236}">
                <a16:creationId xmlns:a16="http://schemas.microsoft.com/office/drawing/2014/main" xmlns="" id="{81ABA54E-53B3-4240-B568-E74CA33EDF63}"/>
              </a:ext>
            </a:extLst>
          </p:cNvPr>
          <p:cNvSpPr txBox="1"/>
          <p:nvPr/>
        </p:nvSpPr>
        <p:spPr>
          <a:xfrm>
            <a:off x="11119183" y="3429000"/>
            <a:ext cx="861774" cy="3301068"/>
          </a:xfrm>
          <a:prstGeom prst="rect">
            <a:avLst/>
          </a:prstGeom>
          <a:noFill/>
        </p:spPr>
        <p:txBody>
          <a:bodyPr vert="vert" wrap="square" rtlCol="0">
            <a:spAutoFit/>
          </a:bodyPr>
          <a:lstStyle/>
          <a:p>
            <a:r>
              <a:rPr lang="en-US" sz="2000" b="1" dirty="0">
                <a:ln/>
                <a:solidFill>
                  <a:srgbClr val="0070C0"/>
                </a:solidFill>
                <a:effectLst>
                  <a:outerShdw blurRad="38100" dist="19050" dir="2700000" algn="tl" rotWithShape="0">
                    <a:schemeClr val="dk1">
                      <a:lumMod val="50000"/>
                      <a:alpha val="40000"/>
                    </a:schemeClr>
                  </a:outerShdw>
                </a:effectLst>
                <a:ea typeface="Segoe UI Black" panose="020B0A02040204020203" pitchFamily="34" charset="0"/>
              </a:rPr>
              <a:t>ETKİNLİKLER KOMİTESİ  </a:t>
            </a:r>
          </a:p>
          <a:p>
            <a:endParaRPr lang="tr-TR" sz="2400" spc="-300" dirty="0"/>
          </a:p>
        </p:txBody>
      </p:sp>
    </p:spTree>
    <p:extLst>
      <p:ext uri="{BB962C8B-B14F-4D97-AF65-F5344CB8AC3E}">
        <p14:creationId xmlns:p14="http://schemas.microsoft.com/office/powerpoint/2010/main" val="1182145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gradFill>
            <a:gsLst>
              <a:gs pos="1000">
                <a:schemeClr val="bg1"/>
              </a:gs>
              <a:gs pos="41000">
                <a:srgbClr val="FF0000"/>
              </a:gs>
              <a:gs pos="74000">
                <a:srgbClr val="C00000"/>
              </a:gs>
              <a:gs pos="94000">
                <a:schemeClr val="tx1">
                  <a:lumMod val="50000"/>
                  <a:lumOff val="50000"/>
                </a:schemeClr>
              </a:gs>
              <a:gs pos="100000">
                <a:schemeClr val="tx1"/>
              </a:gs>
            </a:gsLst>
            <a:lin ang="5400000" scaled="1"/>
          </a:gradFill>
          <a:effectLst/>
          <a:scene3d>
            <a:camera prst="orthographicFront"/>
            <a:lightRig rig="flood" dir="t"/>
          </a:scene3d>
          <a:sp3d prstMaterial="translucentPowder">
            <a:bevelT w="114300" prst="artDeco"/>
            <a:bevelB/>
          </a:sp3d>
        </p:spPr>
        <p:txBody>
          <a:bodyPr>
            <a:normAutofit/>
          </a:bodyPr>
          <a:lstStyle/>
          <a:p>
            <a:pPr algn="ctr"/>
            <a:r>
              <a:rPr lang="tr-TR" sz="6600" b="1" dirty="0">
                <a:solidFill>
                  <a:schemeClr val="accent4">
                    <a:lumMod val="40000"/>
                    <a:lumOff val="60000"/>
                  </a:schemeClr>
                </a:solidFill>
                <a:effectLst>
                  <a:outerShdw blurRad="38100" dist="38100" dir="2700000" algn="tl">
                    <a:srgbClr val="000000">
                      <a:alpha val="43137"/>
                    </a:srgbClr>
                  </a:outerShdw>
                </a:effectLst>
              </a:rPr>
              <a:t>  ODTÜ MEZUNLARI DERNEĞİ</a:t>
            </a:r>
          </a:p>
        </p:txBody>
      </p:sp>
      <p:pic>
        <p:nvPicPr>
          <p:cNvPr id="4" name="İçerik Yer Tutucusu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0" y="297021"/>
            <a:ext cx="1463040" cy="1463040"/>
          </a:xfrm>
        </p:spPr>
      </p:pic>
      <p:sp>
        <p:nvSpPr>
          <p:cNvPr id="5" name="İçerik Yer Tutucusu 4"/>
          <p:cNvSpPr>
            <a:spLocks noGrp="1"/>
          </p:cNvSpPr>
          <p:nvPr>
            <p:ph sz="half" idx="2"/>
          </p:nvPr>
        </p:nvSpPr>
        <p:spPr>
          <a:xfrm>
            <a:off x="0" y="1944710"/>
            <a:ext cx="11627014" cy="4676503"/>
          </a:xfrm>
          <a:pattFill prst="pct5">
            <a:fgClr>
              <a:schemeClr val="accent6">
                <a:lumMod val="75000"/>
              </a:schemeClr>
            </a:fgClr>
            <a:bgClr>
              <a:schemeClr val="bg1"/>
            </a:bgClr>
          </a:pattFill>
        </p:spPr>
        <p:txBody>
          <a:bodyPr>
            <a:noAutofit/>
          </a:bodyPr>
          <a:lstStyle/>
          <a:p>
            <a:pPr marL="0" indent="0" algn="ctr">
              <a:lnSpc>
                <a:spcPct val="120000"/>
              </a:lnSpc>
              <a:buNone/>
            </a:pPr>
            <a:r>
              <a:rPr lang="en-US" sz="2400" b="1" spc="-150"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rPr>
              <a:t>6. TÜZÜK KOMISYONU</a:t>
            </a:r>
          </a:p>
          <a:p>
            <a:pPr marL="0" indent="0">
              <a:lnSpc>
                <a:spcPct val="120000"/>
              </a:lnSpc>
              <a:buNone/>
            </a:pPr>
            <a:r>
              <a:rPr lang="tr-TR" sz="2400" b="1" spc="-150" dirty="0">
                <a:latin typeface="High Tower Text" panose="02040502050506030303" pitchFamily="18" charset="0"/>
              </a:rPr>
              <a:t> </a:t>
            </a:r>
          </a:p>
          <a:p>
            <a:r>
              <a:rPr lang="tr-TR" sz="2200" spc="-150" dirty="0">
                <a:latin typeface="High Tower Text" panose="02040502050506030303" pitchFamily="18" charset="0"/>
              </a:rPr>
              <a:t>Haziran 2019 yılında alınan Genel Kurul Kararı doğrultusunda Tüzüğün elden geçirilerek yenilenmesi için Tüzük Komisyonu oluşturulmuştur. Komisyonda görev almak isteyenler için çağrılar, duyurular yapılmıştır. </a:t>
            </a:r>
            <a:endParaRPr lang="en-US" sz="2200" spc="-150" dirty="0">
              <a:latin typeface="High Tower Text" panose="02040502050506030303" pitchFamily="18" charset="0"/>
            </a:endParaRPr>
          </a:p>
          <a:p>
            <a:r>
              <a:rPr lang="en-US" sz="2200" spc="-150" dirty="0" smtClean="0">
                <a:latin typeface="High Tower Text" panose="02040502050506030303" pitchFamily="18" charset="0"/>
              </a:rPr>
              <a:t>ODTÜ </a:t>
            </a:r>
            <a:r>
              <a:rPr lang="en-US" sz="2200" spc="-150" dirty="0" err="1" smtClean="0">
                <a:latin typeface="High Tower Text" panose="02040502050506030303" pitchFamily="18" charset="0"/>
              </a:rPr>
              <a:t>Mezunlar</a:t>
            </a:r>
            <a:r>
              <a:rPr lang="en-US" sz="2200" spc="-150" dirty="0" smtClean="0">
                <a:latin typeface="High Tower Text" panose="02040502050506030303" pitchFamily="18" charset="0"/>
              </a:rPr>
              <a:t> </a:t>
            </a:r>
            <a:r>
              <a:rPr lang="tr-TR" sz="2200" spc="-150" dirty="0" smtClean="0">
                <a:latin typeface="High Tower Text" panose="02040502050506030303" pitchFamily="18" charset="0"/>
              </a:rPr>
              <a:t>Derneği Tüzüğü</a:t>
            </a:r>
            <a:r>
              <a:rPr lang="en-US" sz="2200" spc="-150" dirty="0" smtClean="0">
                <a:latin typeface="High Tower Text" panose="02040502050506030303" pitchFamily="18" charset="0"/>
              </a:rPr>
              <a:t>,  </a:t>
            </a:r>
            <a:r>
              <a:rPr lang="tr-TR" sz="2200" spc="-150" dirty="0" smtClean="0">
                <a:latin typeface="High Tower Text" panose="02040502050506030303" pitchFamily="18" charset="0"/>
              </a:rPr>
              <a:t>yeniden düzenlen</a:t>
            </a:r>
            <a:r>
              <a:rPr lang="en-US" sz="2200" spc="-150" dirty="0" err="1" smtClean="0">
                <a:latin typeface="High Tower Text" panose="02040502050506030303" pitchFamily="18" charset="0"/>
              </a:rPr>
              <a:t>mekte</a:t>
            </a:r>
            <a:r>
              <a:rPr lang="en-US" sz="2200" spc="-150" dirty="0" smtClean="0">
                <a:latin typeface="High Tower Text" panose="02040502050506030303" pitchFamily="18" charset="0"/>
              </a:rPr>
              <a:t>,  </a:t>
            </a:r>
            <a:r>
              <a:rPr lang="tr-TR" sz="2200" spc="-150" dirty="0" smtClean="0">
                <a:latin typeface="High Tower Text" panose="02040502050506030303" pitchFamily="18" charset="0"/>
              </a:rPr>
              <a:t> yönetmelikler</a:t>
            </a:r>
            <a:r>
              <a:rPr lang="en-US" sz="2200" spc="-150" dirty="0" smtClean="0">
                <a:latin typeface="High Tower Text" panose="02040502050506030303" pitchFamily="18" charset="0"/>
              </a:rPr>
              <a:t>e </a:t>
            </a:r>
            <a:r>
              <a:rPr lang="en-US" sz="2200" spc="-150" dirty="0" err="1" smtClean="0">
                <a:latin typeface="High Tower Text" panose="02040502050506030303" pitchFamily="18" charset="0"/>
              </a:rPr>
              <a:t>uygun</a:t>
            </a:r>
            <a:r>
              <a:rPr lang="en-US" sz="2200" spc="-150" dirty="0" smtClean="0">
                <a:latin typeface="High Tower Text" panose="02040502050506030303" pitchFamily="18" charset="0"/>
              </a:rPr>
              <a:t> hale </a:t>
            </a:r>
            <a:r>
              <a:rPr lang="en-US" sz="2200" spc="-150" dirty="0" err="1" smtClean="0">
                <a:latin typeface="High Tower Text" panose="02040502050506030303" pitchFamily="18" charset="0"/>
              </a:rPr>
              <a:t>getirilmektedir</a:t>
            </a:r>
            <a:r>
              <a:rPr lang="tr-TR" sz="2200" spc="-150" dirty="0" smtClean="0">
                <a:latin typeface="High Tower Text" panose="02040502050506030303" pitchFamily="18" charset="0"/>
              </a:rPr>
              <a:t>. </a:t>
            </a:r>
            <a:endParaRPr lang="en-US" sz="2200" spc="-150" dirty="0">
              <a:latin typeface="High Tower Text" panose="02040502050506030303" pitchFamily="18" charset="0"/>
            </a:endParaRPr>
          </a:p>
          <a:p>
            <a:r>
              <a:rPr lang="tr-TR" sz="2200" spc="-150" dirty="0">
                <a:latin typeface="High Tower Text" panose="02040502050506030303" pitchFamily="18" charset="0"/>
              </a:rPr>
              <a:t>Farklı yıllarda</a:t>
            </a:r>
            <a:r>
              <a:rPr lang="en-US" sz="2200" spc="-150" dirty="0">
                <a:latin typeface="High Tower Text" panose="02040502050506030303" pitchFamily="18" charset="0"/>
              </a:rPr>
              <a:t> </a:t>
            </a:r>
            <a:r>
              <a:rPr lang="tr-TR" sz="2200" spc="-150" dirty="0">
                <a:latin typeface="High Tower Text" panose="02040502050506030303" pitchFamily="18" charset="0"/>
              </a:rPr>
              <a:t>oluşturulan ve birbirlerinden ayrı formatlara sahip yönetmelikler, içerikleri farklı olsa da bir format üzerinde toparlanmaya çalışılmaktadır.</a:t>
            </a:r>
            <a:endParaRPr lang="en-US" sz="2200" spc="-150" dirty="0">
              <a:latin typeface="High Tower Text" panose="02040502050506030303" pitchFamily="18" charset="0"/>
            </a:endParaRPr>
          </a:p>
          <a:p>
            <a:endParaRPr lang="en-US" sz="2400" b="1" spc="-150" dirty="0">
              <a:latin typeface="High Tower Text" panose="02040502050506030303" pitchFamily="18" charset="0"/>
            </a:endParaRPr>
          </a:p>
          <a:p>
            <a:pPr marL="0" indent="0">
              <a:buNone/>
            </a:pPr>
            <a:r>
              <a:rPr lang="en-US" sz="2400" spc="-150" dirty="0">
                <a:latin typeface="High Tower Text" panose="02040502050506030303" pitchFamily="18" charset="0"/>
              </a:rPr>
              <a:t>       </a:t>
            </a:r>
          </a:p>
        </p:txBody>
      </p:sp>
      <p:sp>
        <p:nvSpPr>
          <p:cNvPr id="6" name="Metin kutusu 5">
            <a:extLst>
              <a:ext uri="{FF2B5EF4-FFF2-40B4-BE49-F238E27FC236}">
                <a16:creationId xmlns:a16="http://schemas.microsoft.com/office/drawing/2014/main" xmlns="" id="{FE74367F-70A7-479D-BE47-372F16CF9A82}"/>
              </a:ext>
            </a:extLst>
          </p:cNvPr>
          <p:cNvSpPr txBox="1"/>
          <p:nvPr/>
        </p:nvSpPr>
        <p:spPr>
          <a:xfrm>
            <a:off x="11119183" y="3429000"/>
            <a:ext cx="861774" cy="3301068"/>
          </a:xfrm>
          <a:prstGeom prst="rect">
            <a:avLst/>
          </a:prstGeom>
          <a:noFill/>
        </p:spPr>
        <p:txBody>
          <a:bodyPr vert="vert" wrap="square" rtlCol="0">
            <a:spAutoFit/>
          </a:bodyPr>
          <a:lstStyle/>
          <a:p>
            <a:r>
              <a:rPr lang="en-US" sz="2000" b="1" dirty="0">
                <a:ln/>
                <a:solidFill>
                  <a:srgbClr val="0070C0"/>
                </a:solidFill>
                <a:effectLst>
                  <a:outerShdw blurRad="38100" dist="19050" dir="2700000" algn="tl" rotWithShape="0">
                    <a:schemeClr val="dk1">
                      <a:lumMod val="50000"/>
                      <a:alpha val="40000"/>
                    </a:schemeClr>
                  </a:outerShdw>
                </a:effectLst>
                <a:ea typeface="Segoe UI Black" panose="020B0A02040204020203" pitchFamily="34" charset="0"/>
              </a:rPr>
              <a:t>ETKİNLİKLER KOMİTESİ  </a:t>
            </a:r>
          </a:p>
          <a:p>
            <a:endParaRPr lang="tr-TR" sz="2400" spc="-300" dirty="0"/>
          </a:p>
        </p:txBody>
      </p:sp>
    </p:spTree>
    <p:extLst>
      <p:ext uri="{BB962C8B-B14F-4D97-AF65-F5344CB8AC3E}">
        <p14:creationId xmlns:p14="http://schemas.microsoft.com/office/powerpoint/2010/main" val="3620443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gradFill>
            <a:gsLst>
              <a:gs pos="1000">
                <a:schemeClr val="bg1"/>
              </a:gs>
              <a:gs pos="41000">
                <a:srgbClr val="FF0000"/>
              </a:gs>
              <a:gs pos="74000">
                <a:srgbClr val="C00000"/>
              </a:gs>
              <a:gs pos="94000">
                <a:schemeClr val="tx1">
                  <a:lumMod val="50000"/>
                  <a:lumOff val="50000"/>
                </a:schemeClr>
              </a:gs>
              <a:gs pos="100000">
                <a:schemeClr val="tx1"/>
              </a:gs>
            </a:gsLst>
            <a:lin ang="5400000" scaled="1"/>
          </a:gradFill>
          <a:effectLst/>
          <a:scene3d>
            <a:camera prst="orthographicFront"/>
            <a:lightRig rig="flood" dir="t"/>
          </a:scene3d>
          <a:sp3d prstMaterial="translucentPowder">
            <a:bevelT w="114300" prst="artDeco"/>
            <a:bevelB/>
          </a:sp3d>
        </p:spPr>
        <p:txBody>
          <a:bodyPr>
            <a:normAutofit/>
          </a:bodyPr>
          <a:lstStyle/>
          <a:p>
            <a:pPr algn="ctr"/>
            <a:r>
              <a:rPr lang="tr-TR" sz="6600" b="1" dirty="0">
                <a:solidFill>
                  <a:schemeClr val="accent4">
                    <a:lumMod val="40000"/>
                    <a:lumOff val="60000"/>
                  </a:schemeClr>
                </a:solidFill>
                <a:effectLst>
                  <a:outerShdw blurRad="38100" dist="38100" dir="2700000" algn="tl">
                    <a:srgbClr val="000000">
                      <a:alpha val="43137"/>
                    </a:srgbClr>
                  </a:outerShdw>
                </a:effectLst>
              </a:rPr>
              <a:t>  ODTÜ MEZUNLARI DERNEĞİ</a:t>
            </a:r>
          </a:p>
        </p:txBody>
      </p:sp>
      <p:pic>
        <p:nvPicPr>
          <p:cNvPr id="4" name="İçerik Yer Tutucusu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0" y="297021"/>
            <a:ext cx="1463040" cy="1463040"/>
          </a:xfrm>
        </p:spPr>
      </p:pic>
      <p:sp>
        <p:nvSpPr>
          <p:cNvPr id="5" name="İçerik Yer Tutucusu 4"/>
          <p:cNvSpPr>
            <a:spLocks noGrp="1"/>
          </p:cNvSpPr>
          <p:nvPr>
            <p:ph sz="half" idx="2"/>
          </p:nvPr>
        </p:nvSpPr>
        <p:spPr>
          <a:xfrm>
            <a:off x="0" y="1828800"/>
            <a:ext cx="11627014" cy="4676503"/>
          </a:xfrm>
          <a:pattFill prst="pct5">
            <a:fgClr>
              <a:schemeClr val="accent6">
                <a:lumMod val="75000"/>
              </a:schemeClr>
            </a:fgClr>
            <a:bgClr>
              <a:schemeClr val="bg1"/>
            </a:bgClr>
          </a:pattFill>
        </p:spPr>
        <p:txBody>
          <a:bodyPr>
            <a:normAutofit/>
          </a:bodyPr>
          <a:lstStyle/>
          <a:p>
            <a:pPr marL="0" indent="0" algn="ctr">
              <a:buNone/>
            </a:pPr>
            <a:r>
              <a:rPr lang="en-US" sz="30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rPr>
              <a:t>KLÜPLER</a:t>
            </a:r>
            <a:endParaRPr lang="en-US" sz="3000" b="1" dirty="0">
              <a:ln/>
              <a:solidFill>
                <a:srgbClr val="0070C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pPr marL="0" indent="0" algn="just">
              <a:buNone/>
            </a:pPr>
            <a:r>
              <a:rPr lang="tr-TR" sz="2200" dirty="0" smtClean="0">
                <a:latin typeface="High Tower Text" panose="02040502050506030303" pitchFamily="18" charset="0"/>
              </a:rPr>
              <a:t>Etkinlikler </a:t>
            </a:r>
            <a:r>
              <a:rPr lang="tr-TR" sz="2200" dirty="0">
                <a:latin typeface="High Tower Text" panose="02040502050506030303" pitchFamily="18" charset="0"/>
              </a:rPr>
              <a:t>Komitesi </a:t>
            </a:r>
            <a:r>
              <a:rPr lang="tr-TR" sz="2200" dirty="0" smtClean="0">
                <a:latin typeface="High Tower Text" panose="02040502050506030303" pitchFamily="18" charset="0"/>
              </a:rPr>
              <a:t>bünyesinde</a:t>
            </a:r>
            <a:r>
              <a:rPr lang="en-US" sz="2200" dirty="0" smtClean="0">
                <a:latin typeface="High Tower Text" panose="02040502050506030303" pitchFamily="18" charset="0"/>
              </a:rPr>
              <a:t> </a:t>
            </a:r>
            <a:r>
              <a:rPr lang="en-US" sz="2200" dirty="0" err="1" smtClean="0">
                <a:latin typeface="High Tower Text" panose="02040502050506030303" pitchFamily="18" charset="0"/>
              </a:rPr>
              <a:t>aşağıdaki</a:t>
            </a:r>
            <a:r>
              <a:rPr lang="en-US" sz="2200" dirty="0" smtClean="0">
                <a:latin typeface="High Tower Text" panose="02040502050506030303" pitchFamily="18" charset="0"/>
              </a:rPr>
              <a:t> </a:t>
            </a:r>
            <a:r>
              <a:rPr lang="en-US" sz="2200" dirty="0" err="1" smtClean="0">
                <a:latin typeface="High Tower Text" panose="02040502050506030303" pitchFamily="18" charset="0"/>
              </a:rPr>
              <a:t>kulüpler</a:t>
            </a:r>
            <a:r>
              <a:rPr lang="en-US" sz="2200" dirty="0" smtClean="0">
                <a:latin typeface="High Tower Text" panose="02040502050506030303" pitchFamily="18" charset="0"/>
              </a:rPr>
              <a:t> </a:t>
            </a:r>
            <a:r>
              <a:rPr lang="en-US" sz="2200" dirty="0" err="1" smtClean="0">
                <a:latin typeface="High Tower Text" panose="02040502050506030303" pitchFamily="18" charset="0"/>
              </a:rPr>
              <a:t>çalışmaların</a:t>
            </a:r>
            <a:r>
              <a:rPr lang="en-US" sz="2200" dirty="0" smtClean="0">
                <a:latin typeface="High Tower Text" panose="02040502050506030303" pitchFamily="18" charset="0"/>
              </a:rPr>
              <a:t> </a:t>
            </a:r>
            <a:r>
              <a:rPr lang="en-US" sz="2200" dirty="0" err="1" smtClean="0">
                <a:latin typeface="High Tower Text" panose="02040502050506030303" pitchFamily="18" charset="0"/>
              </a:rPr>
              <a:t>sürdürmektedir</a:t>
            </a:r>
            <a:r>
              <a:rPr lang="en-US" sz="2200" dirty="0" smtClean="0">
                <a:latin typeface="High Tower Text" panose="02040502050506030303" pitchFamily="18" charset="0"/>
              </a:rPr>
              <a:t>:</a:t>
            </a:r>
            <a:r>
              <a:rPr lang="tr-TR" sz="2200" dirty="0" smtClean="0">
                <a:latin typeface="High Tower Text" panose="02040502050506030303" pitchFamily="18" charset="0"/>
              </a:rPr>
              <a:t> </a:t>
            </a:r>
            <a:endParaRPr lang="en-US" sz="2200" dirty="0">
              <a:latin typeface="High Tower Text" panose="02040502050506030303" pitchFamily="18" charset="0"/>
            </a:endParaRPr>
          </a:p>
          <a:p>
            <a:pPr marL="0" indent="0" algn="just">
              <a:lnSpc>
                <a:spcPct val="150000"/>
              </a:lnSpc>
              <a:buNone/>
            </a:pPr>
            <a:r>
              <a:rPr lang="en-US" sz="2200" dirty="0" smtClean="0">
                <a:latin typeface="High Tower Text" panose="02040502050506030303" pitchFamily="18" charset="0"/>
              </a:rPr>
              <a:t>                  . </a:t>
            </a:r>
            <a:r>
              <a:rPr lang="tr-TR" sz="2200" dirty="0" smtClean="0">
                <a:latin typeface="High Tower Text" panose="02040502050506030303" pitchFamily="18" charset="0"/>
              </a:rPr>
              <a:t>Edebiyat Kulübü</a:t>
            </a:r>
            <a:endParaRPr lang="en-US" sz="2200" dirty="0" smtClean="0">
              <a:latin typeface="High Tower Text" panose="02040502050506030303" pitchFamily="18" charset="0"/>
            </a:endParaRPr>
          </a:p>
          <a:p>
            <a:pPr marL="0" indent="0" algn="just">
              <a:buNone/>
            </a:pPr>
            <a:r>
              <a:rPr lang="en-US" sz="2200" dirty="0" smtClean="0">
                <a:latin typeface="High Tower Text" panose="02040502050506030303" pitchFamily="18" charset="0"/>
              </a:rPr>
              <a:t>                             . </a:t>
            </a:r>
            <a:r>
              <a:rPr lang="tr-TR" sz="2200" dirty="0" smtClean="0">
                <a:latin typeface="High Tower Text" panose="02040502050506030303" pitchFamily="18" charset="0"/>
              </a:rPr>
              <a:t>Koleksiyon Kulübü</a:t>
            </a:r>
            <a:endParaRPr lang="en-US" sz="2200" dirty="0" smtClean="0">
              <a:latin typeface="High Tower Text" panose="02040502050506030303" pitchFamily="18" charset="0"/>
            </a:endParaRPr>
          </a:p>
          <a:p>
            <a:pPr marL="0" indent="0" algn="just">
              <a:buNone/>
            </a:pPr>
            <a:r>
              <a:rPr lang="en-US" sz="2200" dirty="0" smtClean="0">
                <a:latin typeface="High Tower Text" panose="02040502050506030303" pitchFamily="18" charset="0"/>
              </a:rPr>
              <a:t>                                     . </a:t>
            </a:r>
            <a:r>
              <a:rPr lang="tr-TR" sz="2200" dirty="0" smtClean="0">
                <a:latin typeface="High Tower Text" panose="02040502050506030303" pitchFamily="18" charset="0"/>
              </a:rPr>
              <a:t>Sinema </a:t>
            </a:r>
            <a:r>
              <a:rPr lang="tr-TR" sz="2200" dirty="0">
                <a:latin typeface="High Tower Text" panose="02040502050506030303" pitchFamily="18" charset="0"/>
              </a:rPr>
              <a:t>Kulübü</a:t>
            </a:r>
            <a:endParaRPr lang="en-US" sz="2200" dirty="0">
              <a:latin typeface="High Tower Text" panose="02040502050506030303" pitchFamily="18" charset="0"/>
            </a:endParaRPr>
          </a:p>
          <a:p>
            <a:pPr marL="0" indent="0" algn="just">
              <a:buNone/>
            </a:pPr>
            <a:r>
              <a:rPr lang="en-US" sz="2200" dirty="0" smtClean="0">
                <a:latin typeface="High Tower Text" panose="02040502050506030303" pitchFamily="18" charset="0"/>
              </a:rPr>
              <a:t>                                             . </a:t>
            </a:r>
            <a:r>
              <a:rPr lang="tr-TR" sz="2200" dirty="0" smtClean="0">
                <a:latin typeface="High Tower Text" panose="02040502050506030303" pitchFamily="18" charset="0"/>
              </a:rPr>
              <a:t>Gösteri </a:t>
            </a:r>
            <a:r>
              <a:rPr lang="tr-TR" sz="2200" dirty="0">
                <a:latin typeface="High Tower Text" panose="02040502050506030303" pitchFamily="18" charset="0"/>
              </a:rPr>
              <a:t>Sanatları Kulübü</a:t>
            </a:r>
            <a:r>
              <a:rPr lang="tr-TR" sz="2200" dirty="0" smtClean="0">
                <a:latin typeface="High Tower Text" panose="02040502050506030303" pitchFamily="18" charset="0"/>
              </a:rPr>
              <a:t>,</a:t>
            </a:r>
            <a:endParaRPr lang="en-US" sz="2200" dirty="0" smtClean="0">
              <a:latin typeface="High Tower Text" panose="02040502050506030303" pitchFamily="18" charset="0"/>
            </a:endParaRPr>
          </a:p>
          <a:p>
            <a:pPr marL="0" indent="0" algn="just">
              <a:buNone/>
            </a:pPr>
            <a:r>
              <a:rPr lang="en-US" sz="2200" dirty="0" smtClean="0">
                <a:latin typeface="High Tower Text" panose="02040502050506030303" pitchFamily="18" charset="0"/>
              </a:rPr>
              <a:t>                                                       . </a:t>
            </a:r>
            <a:r>
              <a:rPr lang="tr-TR" sz="2200" dirty="0" smtClean="0">
                <a:latin typeface="High Tower Text" panose="02040502050506030303" pitchFamily="18" charset="0"/>
              </a:rPr>
              <a:t>Arkeoloji Kulübü</a:t>
            </a:r>
            <a:endParaRPr lang="en-US" sz="2200" dirty="0" smtClean="0">
              <a:latin typeface="High Tower Text" panose="02040502050506030303" pitchFamily="18" charset="0"/>
            </a:endParaRPr>
          </a:p>
          <a:p>
            <a:pPr marL="0" indent="0" algn="just">
              <a:buNone/>
            </a:pPr>
            <a:r>
              <a:rPr lang="en-US" sz="2200" dirty="0" smtClean="0">
                <a:latin typeface="High Tower Text" panose="02040502050506030303" pitchFamily="18" charset="0"/>
              </a:rPr>
              <a:t>                                                               . </a:t>
            </a:r>
            <a:r>
              <a:rPr lang="tr-TR" sz="2200" dirty="0" smtClean="0">
                <a:latin typeface="High Tower Text" panose="02040502050506030303" pitchFamily="18" charset="0"/>
              </a:rPr>
              <a:t>Felsefe Kulübü,</a:t>
            </a:r>
            <a:endParaRPr lang="en-US" sz="2200" dirty="0" smtClean="0">
              <a:latin typeface="High Tower Text" panose="02040502050506030303" pitchFamily="18" charset="0"/>
            </a:endParaRPr>
          </a:p>
          <a:p>
            <a:pPr marL="0" indent="0" algn="just">
              <a:buNone/>
            </a:pPr>
            <a:r>
              <a:rPr lang="en-US" sz="2200" dirty="0" smtClean="0">
                <a:latin typeface="High Tower Text" panose="02040502050506030303" pitchFamily="18" charset="0"/>
              </a:rPr>
              <a:t>                                                                        . </a:t>
            </a:r>
            <a:r>
              <a:rPr lang="tr-TR" sz="2200" dirty="0" smtClean="0">
                <a:latin typeface="High Tower Text" panose="02040502050506030303" pitchFamily="18" charset="0"/>
              </a:rPr>
              <a:t>Briç Kulübü</a:t>
            </a:r>
            <a:r>
              <a:rPr lang="en-US" sz="2200" dirty="0" smtClean="0">
                <a:latin typeface="High Tower Text" panose="02040502050506030303" pitchFamily="18" charset="0"/>
              </a:rPr>
              <a:t> </a:t>
            </a:r>
          </a:p>
          <a:p>
            <a:pPr marL="0" indent="0" algn="just">
              <a:buNone/>
            </a:pPr>
            <a:r>
              <a:rPr lang="en-US" sz="2200" dirty="0" smtClean="0">
                <a:latin typeface="High Tower Text" panose="02040502050506030303" pitchFamily="18" charset="0"/>
              </a:rPr>
              <a:t>                                                                                  .</a:t>
            </a:r>
            <a:r>
              <a:rPr lang="tr-TR" sz="2200" dirty="0" smtClean="0">
                <a:latin typeface="High Tower Text" panose="02040502050506030303" pitchFamily="18" charset="0"/>
              </a:rPr>
              <a:t>Gezi Kulübü</a:t>
            </a:r>
            <a:endParaRPr lang="tr-TR" sz="24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p:txBody>
      </p:sp>
      <p:sp>
        <p:nvSpPr>
          <p:cNvPr id="6" name="Metin kutusu 5">
            <a:extLst>
              <a:ext uri="{FF2B5EF4-FFF2-40B4-BE49-F238E27FC236}">
                <a16:creationId xmlns:a16="http://schemas.microsoft.com/office/drawing/2014/main" xmlns="" id="{EA2AFF58-7CF8-460F-AB17-EB70AE7AC5B5}"/>
              </a:ext>
            </a:extLst>
          </p:cNvPr>
          <p:cNvSpPr txBox="1"/>
          <p:nvPr/>
        </p:nvSpPr>
        <p:spPr>
          <a:xfrm>
            <a:off x="11119183" y="3429000"/>
            <a:ext cx="861774" cy="3301068"/>
          </a:xfrm>
          <a:prstGeom prst="rect">
            <a:avLst/>
          </a:prstGeom>
          <a:noFill/>
        </p:spPr>
        <p:txBody>
          <a:bodyPr vert="vert" wrap="square" rtlCol="0">
            <a:spAutoFit/>
          </a:bodyPr>
          <a:lstStyle/>
          <a:p>
            <a:r>
              <a:rPr lang="en-US" sz="2000" b="1" dirty="0">
                <a:ln/>
                <a:solidFill>
                  <a:srgbClr val="0070C0"/>
                </a:solidFill>
                <a:effectLst>
                  <a:outerShdw blurRad="38100" dist="19050" dir="2700000" algn="tl" rotWithShape="0">
                    <a:schemeClr val="dk1">
                      <a:lumMod val="50000"/>
                      <a:alpha val="40000"/>
                    </a:schemeClr>
                  </a:outerShdw>
                </a:effectLst>
                <a:ea typeface="Segoe UI Black" panose="020B0A02040204020203" pitchFamily="34" charset="0"/>
              </a:rPr>
              <a:t>ETKİNLİKLER KOMİTESİ  </a:t>
            </a:r>
          </a:p>
          <a:p>
            <a:endParaRPr lang="tr-TR" sz="2400" spc="-300" dirty="0"/>
          </a:p>
        </p:txBody>
      </p:sp>
    </p:spTree>
    <p:extLst>
      <p:ext uri="{BB962C8B-B14F-4D97-AF65-F5344CB8AC3E}">
        <p14:creationId xmlns:p14="http://schemas.microsoft.com/office/powerpoint/2010/main" val="2440420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gradFill>
            <a:gsLst>
              <a:gs pos="1000">
                <a:schemeClr val="bg1"/>
              </a:gs>
              <a:gs pos="41000">
                <a:srgbClr val="FF0000"/>
              </a:gs>
              <a:gs pos="74000">
                <a:srgbClr val="C00000"/>
              </a:gs>
              <a:gs pos="94000">
                <a:schemeClr val="tx1">
                  <a:lumMod val="50000"/>
                  <a:lumOff val="50000"/>
                </a:schemeClr>
              </a:gs>
              <a:gs pos="100000">
                <a:schemeClr val="tx1"/>
              </a:gs>
            </a:gsLst>
            <a:lin ang="5400000" scaled="1"/>
          </a:gradFill>
          <a:effectLst/>
          <a:scene3d>
            <a:camera prst="orthographicFront"/>
            <a:lightRig rig="flood" dir="t"/>
          </a:scene3d>
          <a:sp3d prstMaterial="translucentPowder">
            <a:bevelT w="114300" prst="artDeco"/>
            <a:bevelB/>
          </a:sp3d>
        </p:spPr>
        <p:txBody>
          <a:bodyPr>
            <a:normAutofit/>
          </a:bodyPr>
          <a:lstStyle/>
          <a:p>
            <a:pPr algn="ctr"/>
            <a:r>
              <a:rPr lang="tr-TR" sz="6600" b="1" dirty="0">
                <a:solidFill>
                  <a:schemeClr val="accent4">
                    <a:lumMod val="40000"/>
                    <a:lumOff val="60000"/>
                  </a:schemeClr>
                </a:solidFill>
                <a:effectLst>
                  <a:outerShdw blurRad="38100" dist="38100" dir="2700000" algn="tl">
                    <a:srgbClr val="000000">
                      <a:alpha val="43137"/>
                    </a:srgbClr>
                  </a:outerShdw>
                </a:effectLst>
              </a:rPr>
              <a:t>  ODTÜ MEZUNLARI DERNEĞİ</a:t>
            </a:r>
          </a:p>
        </p:txBody>
      </p:sp>
      <p:pic>
        <p:nvPicPr>
          <p:cNvPr id="4" name="İçerik Yer Tutucusu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0" y="297021"/>
            <a:ext cx="1463040" cy="1463040"/>
          </a:xfrm>
        </p:spPr>
      </p:pic>
      <p:sp>
        <p:nvSpPr>
          <p:cNvPr id="5" name="İçerik Yer Tutucusu 4"/>
          <p:cNvSpPr>
            <a:spLocks noGrp="1"/>
          </p:cNvSpPr>
          <p:nvPr>
            <p:ph sz="half" idx="2"/>
          </p:nvPr>
        </p:nvSpPr>
        <p:spPr>
          <a:xfrm>
            <a:off x="0" y="1944710"/>
            <a:ext cx="11627014" cy="4676503"/>
          </a:xfrm>
          <a:pattFill prst="pct5">
            <a:fgClr>
              <a:schemeClr val="accent6">
                <a:lumMod val="75000"/>
              </a:schemeClr>
            </a:fgClr>
            <a:bgClr>
              <a:schemeClr val="bg1"/>
            </a:bgClr>
          </a:pattFill>
        </p:spPr>
        <p:txBody>
          <a:bodyPr>
            <a:normAutofit/>
          </a:bodyPr>
          <a:lstStyle/>
          <a:p>
            <a:pPr marL="0" indent="0" algn="ctr">
              <a:buNone/>
            </a:pPr>
            <a:endParaRPr lang="en-US" sz="24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pPr marL="0" indent="0" algn="ctr">
              <a:buNone/>
            </a:pPr>
            <a:r>
              <a:rPr lang="en-US" sz="24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rPr>
              <a:t>1. EDEBIYAT KULÜBÜ</a:t>
            </a:r>
          </a:p>
          <a:p>
            <a:pPr marL="0" indent="0">
              <a:buNone/>
            </a:pPr>
            <a:endParaRPr lang="tr-TR" sz="2400" b="1" dirty="0">
              <a:latin typeface="High Tower Text" panose="02040502050506030303" pitchFamily="18" charset="0"/>
            </a:endParaRPr>
          </a:p>
          <a:p>
            <a:pPr marL="0" indent="0">
              <a:buNone/>
            </a:pPr>
            <a:r>
              <a:rPr lang="en-US" sz="2200" dirty="0">
                <a:latin typeface="High Tower Text" panose="02040502050506030303" pitchFamily="18" charset="0"/>
              </a:rPr>
              <a:t>O</a:t>
            </a:r>
            <a:r>
              <a:rPr lang="tr-TR" sz="2200" dirty="0">
                <a:latin typeface="High Tower Text" panose="02040502050506030303" pitchFamily="18" charset="0"/>
              </a:rPr>
              <a:t>n iki yıl önce okudukları kitapları paylaşarak edebi sohbetler yapmak isteyen edebiyatsever üyelerimiz için kültürel bir platform yaratılması, oluşturulan edebi ortamda Dernek-üye ilişkilerinin güçlendirilmesi, okunan kitapların yazarlarının zaman zaman Derneğe davet edilerek,  yapılacak olan edebiyat sohbetleri ile Derneğin bu tip sosyal etkinlikler içinde tercih edilen bir yer olmasının sağlanması amacıyla kurulmuştur. </a:t>
            </a:r>
            <a:endParaRPr lang="en-US" sz="2200" dirty="0" smtClean="0">
              <a:latin typeface="High Tower Text" panose="02040502050506030303" pitchFamily="18" charset="0"/>
            </a:endParaRPr>
          </a:p>
          <a:p>
            <a:pPr marL="0" indent="0">
              <a:buNone/>
            </a:pPr>
            <a:r>
              <a:rPr lang="tr-TR" sz="2200" dirty="0" smtClean="0">
                <a:latin typeface="High Tower Text" panose="02040502050506030303" pitchFamily="18" charset="0"/>
              </a:rPr>
              <a:t>Sadece </a:t>
            </a:r>
            <a:r>
              <a:rPr lang="tr-TR" sz="2200" dirty="0">
                <a:latin typeface="High Tower Text" panose="02040502050506030303" pitchFamily="18" charset="0"/>
              </a:rPr>
              <a:t>Ankara’da değil tüm ülkede bilinen önemli bir edebiyat topluluğu ve 500’e yakın üyesi bulunan Kulübümüz, bugüne kadar </a:t>
            </a:r>
            <a:r>
              <a:rPr lang="tr-TR" sz="2200" b="1" dirty="0">
                <a:latin typeface="High Tower Text" panose="02040502050506030303" pitchFamily="18" charset="0"/>
              </a:rPr>
              <a:t>100 adet </a:t>
            </a:r>
            <a:r>
              <a:rPr lang="tr-TR" sz="2200" dirty="0">
                <a:latin typeface="High Tower Text" panose="02040502050506030303" pitchFamily="18" charset="0"/>
              </a:rPr>
              <a:t>roman okumuş ve değerlendirmiştir. </a:t>
            </a:r>
            <a:endParaRPr lang="en-US" sz="2200" dirty="0">
              <a:latin typeface="High Tower Text" panose="02040502050506030303" pitchFamily="18" charset="0"/>
            </a:endParaRPr>
          </a:p>
          <a:p>
            <a:pPr marL="0" indent="0">
              <a:buNone/>
            </a:pPr>
            <a:endParaRPr lang="en-US" sz="24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pPr marL="0" indent="0">
              <a:buNone/>
            </a:pPr>
            <a:endParaRPr lang="en-US" sz="24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pPr marL="0" indent="0">
              <a:buNone/>
            </a:pPr>
            <a:endParaRPr lang="en-US" sz="24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pPr marL="0" indent="0">
              <a:buNone/>
            </a:pPr>
            <a:endParaRPr lang="tr-TR" sz="24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p:txBody>
      </p:sp>
      <p:sp>
        <p:nvSpPr>
          <p:cNvPr id="6" name="Metin kutusu 5">
            <a:extLst>
              <a:ext uri="{FF2B5EF4-FFF2-40B4-BE49-F238E27FC236}">
                <a16:creationId xmlns:a16="http://schemas.microsoft.com/office/drawing/2014/main" xmlns="" id="{5475A9FA-D463-4DC3-8580-2A1CE85408BB}"/>
              </a:ext>
            </a:extLst>
          </p:cNvPr>
          <p:cNvSpPr txBox="1"/>
          <p:nvPr/>
        </p:nvSpPr>
        <p:spPr>
          <a:xfrm>
            <a:off x="11119183" y="3429000"/>
            <a:ext cx="861774" cy="3301068"/>
          </a:xfrm>
          <a:prstGeom prst="rect">
            <a:avLst/>
          </a:prstGeom>
          <a:noFill/>
        </p:spPr>
        <p:txBody>
          <a:bodyPr vert="vert" wrap="square" rtlCol="0">
            <a:spAutoFit/>
          </a:bodyPr>
          <a:lstStyle/>
          <a:p>
            <a:r>
              <a:rPr lang="en-US" sz="2000" b="1" dirty="0">
                <a:ln/>
                <a:solidFill>
                  <a:srgbClr val="0070C0"/>
                </a:solidFill>
                <a:effectLst>
                  <a:outerShdw blurRad="38100" dist="19050" dir="2700000" algn="tl" rotWithShape="0">
                    <a:schemeClr val="dk1">
                      <a:lumMod val="50000"/>
                      <a:alpha val="40000"/>
                    </a:schemeClr>
                  </a:outerShdw>
                </a:effectLst>
                <a:ea typeface="Segoe UI Black" panose="020B0A02040204020203" pitchFamily="34" charset="0"/>
              </a:rPr>
              <a:t>ETKİNLİKLER KOMİTESİ  </a:t>
            </a:r>
          </a:p>
          <a:p>
            <a:endParaRPr lang="tr-TR" sz="2400" spc="-300" dirty="0"/>
          </a:p>
        </p:txBody>
      </p:sp>
    </p:spTree>
    <p:extLst>
      <p:ext uri="{BB962C8B-B14F-4D97-AF65-F5344CB8AC3E}">
        <p14:creationId xmlns:p14="http://schemas.microsoft.com/office/powerpoint/2010/main" val="1378241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gradFill>
            <a:gsLst>
              <a:gs pos="1000">
                <a:schemeClr val="bg1"/>
              </a:gs>
              <a:gs pos="41000">
                <a:srgbClr val="FF0000"/>
              </a:gs>
              <a:gs pos="74000">
                <a:srgbClr val="C00000"/>
              </a:gs>
              <a:gs pos="94000">
                <a:schemeClr val="tx1">
                  <a:lumMod val="50000"/>
                  <a:lumOff val="50000"/>
                </a:schemeClr>
              </a:gs>
              <a:gs pos="100000">
                <a:schemeClr val="tx1"/>
              </a:gs>
            </a:gsLst>
            <a:lin ang="5400000" scaled="1"/>
          </a:gradFill>
          <a:effectLst/>
          <a:scene3d>
            <a:camera prst="orthographicFront"/>
            <a:lightRig rig="flood" dir="t"/>
          </a:scene3d>
          <a:sp3d prstMaterial="translucentPowder">
            <a:bevelT w="114300" prst="artDeco"/>
            <a:bevelB/>
          </a:sp3d>
        </p:spPr>
        <p:txBody>
          <a:bodyPr>
            <a:normAutofit/>
          </a:bodyPr>
          <a:lstStyle/>
          <a:p>
            <a:pPr algn="ctr"/>
            <a:r>
              <a:rPr lang="tr-TR" sz="6600" b="1" dirty="0">
                <a:solidFill>
                  <a:schemeClr val="accent4">
                    <a:lumMod val="40000"/>
                    <a:lumOff val="60000"/>
                  </a:schemeClr>
                </a:solidFill>
                <a:effectLst>
                  <a:outerShdw blurRad="38100" dist="38100" dir="2700000" algn="tl">
                    <a:srgbClr val="000000">
                      <a:alpha val="43137"/>
                    </a:srgbClr>
                  </a:outerShdw>
                </a:effectLst>
              </a:rPr>
              <a:t>  ODTÜ MEZUNLARI DERNEĞİ</a:t>
            </a:r>
          </a:p>
        </p:txBody>
      </p:sp>
      <p:pic>
        <p:nvPicPr>
          <p:cNvPr id="4" name="İçerik Yer Tutucusu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0" y="297021"/>
            <a:ext cx="1463040" cy="1463040"/>
          </a:xfrm>
        </p:spPr>
      </p:pic>
      <p:sp>
        <p:nvSpPr>
          <p:cNvPr id="5" name="İçerik Yer Tutucusu 4"/>
          <p:cNvSpPr>
            <a:spLocks noGrp="1"/>
          </p:cNvSpPr>
          <p:nvPr>
            <p:ph sz="half" idx="2"/>
          </p:nvPr>
        </p:nvSpPr>
        <p:spPr>
          <a:xfrm>
            <a:off x="0" y="1944710"/>
            <a:ext cx="11627014" cy="4676503"/>
          </a:xfrm>
          <a:pattFill prst="pct5">
            <a:fgClr>
              <a:schemeClr val="accent6">
                <a:lumMod val="75000"/>
              </a:schemeClr>
            </a:fgClr>
            <a:bgClr>
              <a:schemeClr val="bg1"/>
            </a:bgClr>
          </a:pattFill>
        </p:spPr>
        <p:txBody>
          <a:bodyPr>
            <a:normAutofit fontScale="25000" lnSpcReduction="20000"/>
          </a:bodyPr>
          <a:lstStyle/>
          <a:p>
            <a:pPr marL="0" indent="0" algn="ctr">
              <a:buNone/>
            </a:pPr>
            <a:endParaRPr lang="en-US" sz="7400" b="1" dirty="0">
              <a:ln/>
              <a:solidFill>
                <a:srgbClr val="0070C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pPr marL="0" indent="0">
              <a:buNone/>
            </a:pPr>
            <a:endParaRPr lang="en-US" sz="7400" b="1" i="1" dirty="0">
              <a:latin typeface="High Tower Text" panose="02040502050506030303" pitchFamily="18" charset="0"/>
            </a:endParaRPr>
          </a:p>
          <a:p>
            <a:r>
              <a:rPr lang="tr-TR" sz="7400" b="1" dirty="0">
                <a:latin typeface="High Tower Text" panose="02040502050506030303" pitchFamily="18" charset="0"/>
              </a:rPr>
              <a:t>2018 -2019 Döneminde Okunacak Kitaplar</a:t>
            </a:r>
            <a:endParaRPr lang="en-US" sz="7400" dirty="0">
              <a:latin typeface="High Tower Text" panose="02040502050506030303" pitchFamily="18" charset="0"/>
            </a:endParaRPr>
          </a:p>
          <a:p>
            <a:r>
              <a:rPr lang="tr-TR" sz="7400" dirty="0">
                <a:latin typeface="High Tower Text" panose="02040502050506030303" pitchFamily="18" charset="0"/>
              </a:rPr>
              <a:t> </a:t>
            </a:r>
            <a:endParaRPr lang="en-US" sz="7400" dirty="0">
              <a:latin typeface="High Tower Text" panose="02040502050506030303" pitchFamily="18" charset="0"/>
            </a:endParaRPr>
          </a:p>
          <a:p>
            <a:pPr lvl="0"/>
            <a:r>
              <a:rPr lang="en-US" sz="7400" dirty="0">
                <a:latin typeface="High Tower Text" panose="02040502050506030303" pitchFamily="18" charset="0"/>
              </a:rPr>
              <a:t>02.10.2018 - </a:t>
            </a:r>
            <a:r>
              <a:rPr lang="en-US" sz="7400" dirty="0" err="1">
                <a:latin typeface="High Tower Text" panose="02040502050506030303" pitchFamily="18" charset="0"/>
              </a:rPr>
              <a:t>Muhteşem</a:t>
            </a:r>
            <a:r>
              <a:rPr lang="en-US" sz="7400" dirty="0">
                <a:latin typeface="High Tower Text" panose="02040502050506030303" pitchFamily="18" charset="0"/>
              </a:rPr>
              <a:t> Gatsby - Scott Fitzgerald</a:t>
            </a:r>
          </a:p>
          <a:p>
            <a:pPr lvl="0"/>
            <a:r>
              <a:rPr lang="en-US" sz="7400" dirty="0">
                <a:latin typeface="High Tower Text" panose="02040502050506030303" pitchFamily="18" charset="0"/>
              </a:rPr>
              <a:t>27.11.2018 - </a:t>
            </a:r>
            <a:r>
              <a:rPr lang="en-US" sz="7400" dirty="0" err="1">
                <a:latin typeface="High Tower Text" panose="02040502050506030303" pitchFamily="18" charset="0"/>
              </a:rPr>
              <a:t>İmkansızın</a:t>
            </a:r>
            <a:r>
              <a:rPr lang="en-US" sz="7400" dirty="0">
                <a:latin typeface="High Tower Text" panose="02040502050506030303" pitchFamily="18" charset="0"/>
              </a:rPr>
              <a:t> </a:t>
            </a:r>
            <a:r>
              <a:rPr lang="en-US" sz="7400" dirty="0" err="1">
                <a:latin typeface="High Tower Text" panose="02040502050506030303" pitchFamily="18" charset="0"/>
              </a:rPr>
              <a:t>Şarkısı</a:t>
            </a:r>
            <a:r>
              <a:rPr lang="en-US" sz="7400" dirty="0">
                <a:latin typeface="High Tower Text" panose="02040502050506030303" pitchFamily="18" charset="0"/>
              </a:rPr>
              <a:t> - </a:t>
            </a:r>
            <a:r>
              <a:rPr lang="en-US" sz="7400" dirty="0" err="1">
                <a:latin typeface="High Tower Text" panose="02040502050506030303" pitchFamily="18" charset="0"/>
              </a:rPr>
              <a:t>Haruki</a:t>
            </a:r>
            <a:r>
              <a:rPr lang="en-US" sz="7400" dirty="0">
                <a:latin typeface="High Tower Text" panose="02040502050506030303" pitchFamily="18" charset="0"/>
              </a:rPr>
              <a:t> Murakami</a:t>
            </a:r>
          </a:p>
          <a:p>
            <a:pPr lvl="0"/>
            <a:r>
              <a:rPr lang="en-US" sz="7400" dirty="0">
                <a:latin typeface="High Tower Text" panose="02040502050506030303" pitchFamily="18" charset="0"/>
              </a:rPr>
              <a:t>18 </a:t>
            </a:r>
            <a:r>
              <a:rPr lang="en-US" sz="7400" dirty="0" err="1">
                <a:latin typeface="High Tower Text" panose="02040502050506030303" pitchFamily="18" charset="0"/>
              </a:rPr>
              <a:t>Aralık</a:t>
            </a:r>
            <a:r>
              <a:rPr lang="en-US" sz="7400" dirty="0">
                <a:latin typeface="High Tower Text" panose="02040502050506030303" pitchFamily="18" charset="0"/>
              </a:rPr>
              <a:t> 2018- Attila </a:t>
            </a:r>
            <a:r>
              <a:rPr lang="en-US" sz="7400" dirty="0" err="1">
                <a:latin typeface="High Tower Text" panose="02040502050506030303" pitchFamily="18" charset="0"/>
              </a:rPr>
              <a:t>İlhan</a:t>
            </a:r>
            <a:r>
              <a:rPr lang="en-US" sz="7400" dirty="0">
                <a:latin typeface="High Tower Text" panose="02040502050506030303" pitchFamily="18" charset="0"/>
              </a:rPr>
              <a:t>- </a:t>
            </a:r>
            <a:r>
              <a:rPr lang="en-US" sz="7400" dirty="0" err="1">
                <a:latin typeface="High Tower Text" panose="02040502050506030303" pitchFamily="18" charset="0"/>
              </a:rPr>
              <a:t>Erhan</a:t>
            </a:r>
            <a:r>
              <a:rPr lang="en-US" sz="7400" dirty="0">
                <a:latin typeface="High Tower Text" panose="02040502050506030303" pitchFamily="18" charset="0"/>
              </a:rPr>
              <a:t> </a:t>
            </a:r>
            <a:r>
              <a:rPr lang="en-US" sz="7400" dirty="0" err="1">
                <a:latin typeface="High Tower Text" panose="02040502050506030303" pitchFamily="18" charset="0"/>
              </a:rPr>
              <a:t>Karaesmen</a:t>
            </a:r>
            <a:endParaRPr lang="en-US" sz="7400" dirty="0">
              <a:latin typeface="High Tower Text" panose="02040502050506030303" pitchFamily="18" charset="0"/>
            </a:endParaRPr>
          </a:p>
          <a:p>
            <a:pPr lvl="0"/>
            <a:r>
              <a:rPr lang="en-US" sz="7400" dirty="0">
                <a:latin typeface="High Tower Text" panose="02040502050506030303" pitchFamily="18" charset="0"/>
              </a:rPr>
              <a:t>09.01.2019- Foucault </a:t>
            </a:r>
            <a:r>
              <a:rPr lang="en-US" sz="7400" dirty="0" err="1">
                <a:latin typeface="High Tower Text" panose="02040502050506030303" pitchFamily="18" charset="0"/>
              </a:rPr>
              <a:t>Sarkacı</a:t>
            </a:r>
            <a:r>
              <a:rPr lang="en-US" sz="7400" dirty="0">
                <a:latin typeface="High Tower Text" panose="02040502050506030303" pitchFamily="18" charset="0"/>
              </a:rPr>
              <a:t>-  Umberto Eco</a:t>
            </a:r>
          </a:p>
          <a:p>
            <a:pPr lvl="0"/>
            <a:r>
              <a:rPr lang="en-US" sz="7400" dirty="0">
                <a:latin typeface="High Tower Text" panose="02040502050506030303" pitchFamily="18" charset="0"/>
              </a:rPr>
              <a:t>26.02.2019 - </a:t>
            </a:r>
            <a:r>
              <a:rPr lang="en-US" sz="7400" dirty="0" err="1">
                <a:latin typeface="High Tower Text" panose="02040502050506030303" pitchFamily="18" charset="0"/>
              </a:rPr>
              <a:t>Küçük</a:t>
            </a:r>
            <a:r>
              <a:rPr lang="en-US" sz="7400" dirty="0">
                <a:latin typeface="High Tower Text" panose="02040502050506030303" pitchFamily="18" charset="0"/>
              </a:rPr>
              <a:t> </a:t>
            </a:r>
            <a:r>
              <a:rPr lang="en-US" sz="7400" dirty="0" err="1">
                <a:latin typeface="High Tower Text" panose="02040502050506030303" pitchFamily="18" charset="0"/>
              </a:rPr>
              <a:t>Prens</a:t>
            </a:r>
            <a:r>
              <a:rPr lang="en-US" sz="7400" dirty="0">
                <a:latin typeface="High Tower Text" panose="02040502050506030303" pitchFamily="18" charset="0"/>
              </a:rPr>
              <a:t>- </a:t>
            </a:r>
            <a:r>
              <a:rPr lang="en-US" sz="7400" dirty="0" err="1">
                <a:latin typeface="High Tower Text" panose="02040502050506030303" pitchFamily="18" charset="0"/>
              </a:rPr>
              <a:t>Antonie</a:t>
            </a:r>
            <a:r>
              <a:rPr lang="en-US" sz="7400" dirty="0">
                <a:latin typeface="High Tower Text" panose="02040502050506030303" pitchFamily="18" charset="0"/>
              </a:rPr>
              <a:t> de Saint </a:t>
            </a:r>
            <a:r>
              <a:rPr lang="en-US" sz="7400" dirty="0" err="1">
                <a:latin typeface="High Tower Text" panose="02040502050506030303" pitchFamily="18" charset="0"/>
              </a:rPr>
              <a:t>Exupery</a:t>
            </a:r>
            <a:endParaRPr lang="en-US" sz="7400" dirty="0">
              <a:latin typeface="High Tower Text" panose="02040502050506030303" pitchFamily="18" charset="0"/>
            </a:endParaRPr>
          </a:p>
          <a:p>
            <a:pPr lvl="0"/>
            <a:r>
              <a:rPr lang="en-US" sz="7400" dirty="0">
                <a:latin typeface="High Tower Text" panose="02040502050506030303" pitchFamily="18" charset="0"/>
              </a:rPr>
              <a:t>Mart 2019 - </a:t>
            </a:r>
            <a:r>
              <a:rPr lang="en-US" sz="7400" dirty="0" err="1">
                <a:latin typeface="High Tower Text" panose="02040502050506030303" pitchFamily="18" charset="0"/>
              </a:rPr>
              <a:t>Bahar</a:t>
            </a:r>
            <a:r>
              <a:rPr lang="en-US" sz="7400" dirty="0">
                <a:latin typeface="High Tower Text" panose="02040502050506030303" pitchFamily="18" charset="0"/>
              </a:rPr>
              <a:t> </a:t>
            </a:r>
            <a:r>
              <a:rPr lang="en-US" sz="7400" dirty="0" err="1">
                <a:latin typeface="High Tower Text" panose="02040502050506030303" pitchFamily="18" charset="0"/>
              </a:rPr>
              <a:t>Kahvaltısı</a:t>
            </a:r>
            <a:r>
              <a:rPr lang="en-US" sz="7400" dirty="0">
                <a:latin typeface="High Tower Text" panose="02040502050506030303" pitchFamily="18" charset="0"/>
              </a:rPr>
              <a:t>/ </a:t>
            </a:r>
            <a:r>
              <a:rPr lang="en-US" sz="7400" dirty="0" err="1">
                <a:latin typeface="High Tower Text" panose="02040502050506030303" pitchFamily="18" charset="0"/>
              </a:rPr>
              <a:t>Edebiyat</a:t>
            </a:r>
            <a:r>
              <a:rPr lang="en-US" sz="7400" dirty="0">
                <a:latin typeface="High Tower Text" panose="02040502050506030303" pitchFamily="18" charset="0"/>
              </a:rPr>
              <a:t> </a:t>
            </a:r>
            <a:r>
              <a:rPr lang="en-US" sz="7400" dirty="0" err="1">
                <a:latin typeface="High Tower Text" panose="02040502050506030303" pitchFamily="18" charset="0"/>
              </a:rPr>
              <a:t>Sohbetleri</a:t>
            </a:r>
            <a:endParaRPr lang="en-US" sz="7400" dirty="0">
              <a:latin typeface="High Tower Text" panose="02040502050506030303" pitchFamily="18" charset="0"/>
            </a:endParaRPr>
          </a:p>
          <a:p>
            <a:pPr lvl="0"/>
            <a:r>
              <a:rPr lang="en-US" sz="7400" dirty="0">
                <a:latin typeface="High Tower Text" panose="02040502050506030303" pitchFamily="18" charset="0"/>
              </a:rPr>
              <a:t>02.04.2019 - </a:t>
            </a:r>
            <a:r>
              <a:rPr lang="en-US" sz="7400" dirty="0" err="1">
                <a:latin typeface="High Tower Text" panose="02040502050506030303" pitchFamily="18" charset="0"/>
              </a:rPr>
              <a:t>Oblomov</a:t>
            </a:r>
            <a:r>
              <a:rPr lang="en-US" sz="7400" dirty="0">
                <a:latin typeface="High Tower Text" panose="02040502050506030303" pitchFamily="18" charset="0"/>
              </a:rPr>
              <a:t> - İvan A. </a:t>
            </a:r>
            <a:r>
              <a:rPr lang="en-US" sz="7400" dirty="0" err="1">
                <a:latin typeface="High Tower Text" panose="02040502050506030303" pitchFamily="18" charset="0"/>
              </a:rPr>
              <a:t>Gonçarov</a:t>
            </a:r>
            <a:endParaRPr lang="en-US" sz="7400" dirty="0">
              <a:latin typeface="High Tower Text" panose="02040502050506030303" pitchFamily="18" charset="0"/>
            </a:endParaRPr>
          </a:p>
          <a:p>
            <a:pPr lvl="0"/>
            <a:r>
              <a:rPr lang="en-US" sz="7400" dirty="0">
                <a:latin typeface="High Tower Text" panose="02040502050506030303" pitchFamily="18" charset="0"/>
              </a:rPr>
              <a:t>07.05.2019 - </a:t>
            </a:r>
            <a:r>
              <a:rPr lang="en-US" sz="7400" dirty="0" err="1">
                <a:latin typeface="High Tower Text" panose="02040502050506030303" pitchFamily="18" charset="0"/>
              </a:rPr>
              <a:t>Deliliğe</a:t>
            </a:r>
            <a:r>
              <a:rPr lang="en-US" sz="7400" dirty="0">
                <a:latin typeface="High Tower Text" panose="02040502050506030303" pitchFamily="18" charset="0"/>
              </a:rPr>
              <a:t> </a:t>
            </a:r>
            <a:r>
              <a:rPr lang="en-US" sz="7400" dirty="0" err="1">
                <a:latin typeface="High Tower Text" panose="02040502050506030303" pitchFamily="18" charset="0"/>
              </a:rPr>
              <a:t>Övgü</a:t>
            </a:r>
            <a:r>
              <a:rPr lang="en-US" sz="7400" dirty="0">
                <a:latin typeface="High Tower Text" panose="02040502050506030303" pitchFamily="18" charset="0"/>
              </a:rPr>
              <a:t> - D. Erasmus</a:t>
            </a:r>
          </a:p>
          <a:p>
            <a:pPr marL="0" indent="0">
              <a:buNone/>
            </a:pPr>
            <a:r>
              <a:rPr lang="tr-TR" sz="7400" dirty="0">
                <a:latin typeface="High Tower Text" panose="02040502050506030303" pitchFamily="18" charset="0"/>
              </a:rPr>
              <a:t> </a:t>
            </a:r>
            <a:endParaRPr lang="en-US" sz="7400" dirty="0">
              <a:latin typeface="High Tower Text" panose="02040502050506030303" pitchFamily="18" charset="0"/>
            </a:endParaRPr>
          </a:p>
          <a:p>
            <a:pPr marL="0" indent="0">
              <a:buNone/>
            </a:pPr>
            <a:endParaRPr lang="en-US" sz="4000" b="1" dirty="0">
              <a:ln/>
              <a:solidFill>
                <a:srgbClr val="C00000"/>
              </a:solidFill>
              <a:effectLst>
                <a:outerShdw blurRad="38100" dist="19050" dir="2700000" algn="tl" rotWithShape="0">
                  <a:schemeClr val="dk1">
                    <a:lumMod val="50000"/>
                    <a:alpha val="40000"/>
                  </a:schemeClr>
                </a:outerShdw>
              </a:effectLst>
              <a:ea typeface="Segoe UI Black" panose="020B0A02040204020203" pitchFamily="34" charset="0"/>
            </a:endParaRPr>
          </a:p>
          <a:p>
            <a:pPr marL="0" indent="0">
              <a:buNone/>
            </a:pPr>
            <a:endParaRPr lang="en-US" sz="4000" b="1" dirty="0">
              <a:ln/>
              <a:solidFill>
                <a:srgbClr val="C00000"/>
              </a:solidFill>
              <a:effectLst>
                <a:outerShdw blurRad="38100" dist="19050" dir="2700000" algn="tl" rotWithShape="0">
                  <a:schemeClr val="dk1">
                    <a:lumMod val="50000"/>
                    <a:alpha val="40000"/>
                  </a:schemeClr>
                </a:outerShdw>
              </a:effectLst>
              <a:ea typeface="Segoe UI Black" panose="020B0A02040204020203" pitchFamily="34" charset="0"/>
            </a:endParaRPr>
          </a:p>
          <a:p>
            <a:pPr marL="0" indent="0">
              <a:buNone/>
            </a:pPr>
            <a:endParaRPr lang="en-US" sz="4000" b="1" dirty="0">
              <a:ln/>
              <a:solidFill>
                <a:srgbClr val="C00000"/>
              </a:solidFill>
              <a:effectLst>
                <a:outerShdw blurRad="38100" dist="19050" dir="2700000" algn="tl" rotWithShape="0">
                  <a:schemeClr val="dk1">
                    <a:lumMod val="50000"/>
                    <a:alpha val="40000"/>
                  </a:schemeClr>
                </a:outerShdw>
              </a:effectLst>
              <a:ea typeface="Segoe UI Black" panose="020B0A02040204020203" pitchFamily="34" charset="0"/>
            </a:endParaRPr>
          </a:p>
          <a:p>
            <a:pPr marL="0" indent="0">
              <a:buNone/>
            </a:pPr>
            <a:endParaRPr lang="tr-TR" sz="4000" b="1" dirty="0">
              <a:ln/>
              <a:solidFill>
                <a:srgbClr val="C00000"/>
              </a:solidFill>
              <a:effectLst>
                <a:outerShdw blurRad="38100" dist="19050" dir="2700000" algn="tl" rotWithShape="0">
                  <a:schemeClr val="dk1">
                    <a:lumMod val="50000"/>
                    <a:alpha val="40000"/>
                  </a:schemeClr>
                </a:outerShdw>
              </a:effectLst>
              <a:ea typeface="Segoe UI Black" panose="020B0A02040204020203" pitchFamily="34" charset="0"/>
            </a:endParaRPr>
          </a:p>
        </p:txBody>
      </p:sp>
      <p:sp>
        <p:nvSpPr>
          <p:cNvPr id="6" name="Metin kutusu 5">
            <a:extLst>
              <a:ext uri="{FF2B5EF4-FFF2-40B4-BE49-F238E27FC236}">
                <a16:creationId xmlns:a16="http://schemas.microsoft.com/office/drawing/2014/main" xmlns="" id="{2152585C-ED2B-404C-8BAA-7C8A66292C5E}"/>
              </a:ext>
            </a:extLst>
          </p:cNvPr>
          <p:cNvSpPr txBox="1"/>
          <p:nvPr/>
        </p:nvSpPr>
        <p:spPr>
          <a:xfrm>
            <a:off x="11119183" y="3429000"/>
            <a:ext cx="861774" cy="3301068"/>
          </a:xfrm>
          <a:prstGeom prst="rect">
            <a:avLst/>
          </a:prstGeom>
          <a:noFill/>
        </p:spPr>
        <p:txBody>
          <a:bodyPr vert="vert" wrap="square" rtlCol="0">
            <a:spAutoFit/>
          </a:bodyPr>
          <a:lstStyle/>
          <a:p>
            <a:r>
              <a:rPr lang="en-US" sz="2000" b="1" dirty="0">
                <a:ln/>
                <a:solidFill>
                  <a:srgbClr val="0070C0"/>
                </a:solidFill>
                <a:effectLst>
                  <a:outerShdw blurRad="38100" dist="19050" dir="2700000" algn="tl" rotWithShape="0">
                    <a:schemeClr val="dk1">
                      <a:lumMod val="50000"/>
                      <a:alpha val="40000"/>
                    </a:schemeClr>
                  </a:outerShdw>
                </a:effectLst>
                <a:ea typeface="Segoe UI Black" panose="020B0A02040204020203" pitchFamily="34" charset="0"/>
              </a:rPr>
              <a:t>ETKİNLİKLER KOMİTESİ  </a:t>
            </a:r>
          </a:p>
          <a:p>
            <a:endParaRPr lang="tr-TR" sz="2400" spc="-300" dirty="0"/>
          </a:p>
        </p:txBody>
      </p:sp>
      <p:pic>
        <p:nvPicPr>
          <p:cNvPr id="8" name="Resim 6" descr="tavan, kişi, iç mekan, duvar içeren bir resim&#10;&#10;Açıklama otomatik olarak oluşturuldu">
            <a:extLst>
              <a:ext uri="{FF2B5EF4-FFF2-40B4-BE49-F238E27FC236}">
                <a16:creationId xmlns:a16="http://schemas.microsoft.com/office/drawing/2014/main" xmlns="" id="{A596BF4E-A0AC-4A1D-ACE0-8668078985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53011">
            <a:off x="6318967" y="2527862"/>
            <a:ext cx="4680264" cy="351019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830826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gradFill>
            <a:gsLst>
              <a:gs pos="1000">
                <a:schemeClr val="bg1"/>
              </a:gs>
              <a:gs pos="41000">
                <a:srgbClr val="FF0000"/>
              </a:gs>
              <a:gs pos="74000">
                <a:srgbClr val="C00000"/>
              </a:gs>
              <a:gs pos="94000">
                <a:schemeClr val="tx1">
                  <a:lumMod val="50000"/>
                  <a:lumOff val="50000"/>
                </a:schemeClr>
              </a:gs>
              <a:gs pos="100000">
                <a:schemeClr val="tx1"/>
              </a:gs>
            </a:gsLst>
            <a:lin ang="5400000" scaled="1"/>
          </a:gradFill>
          <a:effectLst/>
          <a:scene3d>
            <a:camera prst="orthographicFront"/>
            <a:lightRig rig="flood" dir="t"/>
          </a:scene3d>
          <a:sp3d prstMaterial="translucentPowder">
            <a:bevelT w="114300" prst="artDeco"/>
            <a:bevelB/>
          </a:sp3d>
        </p:spPr>
        <p:txBody>
          <a:bodyPr>
            <a:normAutofit/>
          </a:bodyPr>
          <a:lstStyle/>
          <a:p>
            <a:pPr algn="ctr"/>
            <a:r>
              <a:rPr lang="tr-TR" sz="6600" b="1" dirty="0">
                <a:solidFill>
                  <a:schemeClr val="accent4">
                    <a:lumMod val="40000"/>
                    <a:lumOff val="60000"/>
                  </a:schemeClr>
                </a:solidFill>
                <a:effectLst>
                  <a:outerShdw blurRad="38100" dist="38100" dir="2700000" algn="tl">
                    <a:srgbClr val="000000">
                      <a:alpha val="43137"/>
                    </a:srgbClr>
                  </a:outerShdw>
                </a:effectLst>
              </a:rPr>
              <a:t>  ODTÜ MEZUNLARI DERNEĞİ</a:t>
            </a:r>
          </a:p>
        </p:txBody>
      </p:sp>
      <p:pic>
        <p:nvPicPr>
          <p:cNvPr id="4" name="İçerik Yer Tutucusu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0" y="297021"/>
            <a:ext cx="1463040" cy="1463040"/>
          </a:xfrm>
        </p:spPr>
      </p:pic>
      <p:sp>
        <p:nvSpPr>
          <p:cNvPr id="5" name="İçerik Yer Tutucusu 4"/>
          <p:cNvSpPr>
            <a:spLocks noGrp="1"/>
          </p:cNvSpPr>
          <p:nvPr>
            <p:ph sz="half" idx="2"/>
          </p:nvPr>
        </p:nvSpPr>
        <p:spPr>
          <a:xfrm>
            <a:off x="0" y="1944710"/>
            <a:ext cx="11627014" cy="4676503"/>
          </a:xfrm>
          <a:pattFill prst="pct5">
            <a:fgClr>
              <a:schemeClr val="accent6">
                <a:lumMod val="75000"/>
              </a:schemeClr>
            </a:fgClr>
            <a:bgClr>
              <a:schemeClr val="bg1"/>
            </a:bgClr>
          </a:pattFill>
        </p:spPr>
        <p:txBody>
          <a:bodyPr>
            <a:normAutofit/>
          </a:bodyPr>
          <a:lstStyle/>
          <a:p>
            <a:pPr marL="0" indent="0" algn="ctr">
              <a:buNone/>
            </a:pPr>
            <a:r>
              <a:rPr lang="en-US" sz="24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rPr>
              <a:t>2. KOLEKSIYON KULÜBÜ</a:t>
            </a:r>
          </a:p>
          <a:p>
            <a:pPr marL="0" indent="0">
              <a:buNone/>
            </a:pPr>
            <a:endParaRPr lang="en-US" sz="2400" dirty="0" smtClean="0">
              <a:latin typeface="High Tower Text" panose="02040502050506030303" pitchFamily="18" charset="0"/>
            </a:endParaRPr>
          </a:p>
          <a:p>
            <a:pPr marL="0" indent="0">
              <a:buNone/>
            </a:pPr>
            <a:r>
              <a:rPr lang="en-US" sz="2200" dirty="0" smtClean="0">
                <a:latin typeface="High Tower Text" panose="02040502050506030303" pitchFamily="18" charset="0"/>
              </a:rPr>
              <a:t>B</a:t>
            </a:r>
            <a:r>
              <a:rPr lang="tr-TR" sz="2200" dirty="0">
                <a:latin typeface="High Tower Text" panose="02040502050506030303" pitchFamily="18" charset="0"/>
              </a:rPr>
              <a:t>eş yıl önce kurulan Kulü</a:t>
            </a:r>
            <a:r>
              <a:rPr lang="en-US" sz="2200" dirty="0">
                <a:latin typeface="High Tower Text" panose="02040502050506030303" pitchFamily="18" charset="0"/>
              </a:rPr>
              <a:t>p;</a:t>
            </a:r>
            <a:r>
              <a:rPr lang="tr-TR" sz="2200" dirty="0">
                <a:latin typeface="High Tower Text" panose="02040502050506030303" pitchFamily="18" charset="0"/>
              </a:rPr>
              <a:t> tematik, kültürel, toplumsal veya tarihi değeri olan konularda </a:t>
            </a:r>
            <a:r>
              <a:rPr lang="en-US" sz="2200" dirty="0" err="1">
                <a:latin typeface="High Tower Text" panose="02040502050506030303" pitchFamily="18" charset="0"/>
              </a:rPr>
              <a:t>kolleksiyon</a:t>
            </a:r>
            <a:r>
              <a:rPr lang="en-US" sz="2200" dirty="0">
                <a:latin typeface="High Tower Text" panose="02040502050506030303" pitchFamily="18" charset="0"/>
              </a:rPr>
              <a:t> </a:t>
            </a:r>
            <a:r>
              <a:rPr lang="en-US" sz="2200" dirty="0" err="1">
                <a:latin typeface="High Tower Text" panose="02040502050506030303" pitchFamily="18" charset="0"/>
              </a:rPr>
              <a:t>sahibi</a:t>
            </a:r>
            <a:r>
              <a:rPr lang="en-US" sz="2200" dirty="0">
                <a:latin typeface="High Tower Text" panose="02040502050506030303" pitchFamily="18" charset="0"/>
              </a:rPr>
              <a:t> </a:t>
            </a:r>
            <a:r>
              <a:rPr lang="tr-TR" sz="2200" dirty="0">
                <a:latin typeface="High Tower Text" panose="02040502050506030303" pitchFamily="18" charset="0"/>
              </a:rPr>
              <a:t>konuşmacılar</a:t>
            </a:r>
            <a:r>
              <a:rPr lang="en-US" sz="2200" dirty="0">
                <a:latin typeface="High Tower Text" panose="02040502050506030303" pitchFamily="18" charset="0"/>
              </a:rPr>
              <a:t>la</a:t>
            </a:r>
            <a:r>
              <a:rPr lang="tr-TR" sz="2200" dirty="0">
                <a:latin typeface="High Tower Text" panose="02040502050506030303" pitchFamily="18" charset="0"/>
              </a:rPr>
              <a:t> toplantılar yapmakta</a:t>
            </a:r>
            <a:r>
              <a:rPr lang="en-US" sz="2200" dirty="0" err="1">
                <a:latin typeface="High Tower Text" panose="02040502050506030303" pitchFamily="18" charset="0"/>
              </a:rPr>
              <a:t>dır</a:t>
            </a:r>
            <a:r>
              <a:rPr lang="tr-TR" sz="2200" dirty="0">
                <a:latin typeface="High Tower Text" panose="02040502050506030303" pitchFamily="18" charset="0"/>
              </a:rPr>
              <a:t>.  </a:t>
            </a:r>
            <a:endParaRPr lang="en-US" sz="2200" dirty="0">
              <a:latin typeface="High Tower Text" panose="02040502050506030303" pitchFamily="18" charset="0"/>
            </a:endParaRPr>
          </a:p>
          <a:p>
            <a:pPr marL="0" indent="0">
              <a:buNone/>
            </a:pPr>
            <a:endParaRPr lang="en-US" sz="24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pPr marL="0" indent="0">
              <a:buNone/>
            </a:pPr>
            <a:endParaRPr lang="en-US" sz="24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pPr marL="0" indent="0">
              <a:buNone/>
            </a:pPr>
            <a:endParaRPr lang="en-US" sz="24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pPr marL="0" indent="0">
              <a:buNone/>
            </a:pPr>
            <a:endParaRPr lang="tr-TR" sz="24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p:txBody>
      </p:sp>
      <p:sp>
        <p:nvSpPr>
          <p:cNvPr id="6" name="Metin kutusu 5">
            <a:extLst>
              <a:ext uri="{FF2B5EF4-FFF2-40B4-BE49-F238E27FC236}">
                <a16:creationId xmlns:a16="http://schemas.microsoft.com/office/drawing/2014/main" xmlns="" id="{1026C614-0994-4C3D-B5A4-2096BBCAC521}"/>
              </a:ext>
            </a:extLst>
          </p:cNvPr>
          <p:cNvSpPr txBox="1"/>
          <p:nvPr/>
        </p:nvSpPr>
        <p:spPr>
          <a:xfrm>
            <a:off x="11119183" y="3429000"/>
            <a:ext cx="861774" cy="3301068"/>
          </a:xfrm>
          <a:prstGeom prst="rect">
            <a:avLst/>
          </a:prstGeom>
          <a:noFill/>
        </p:spPr>
        <p:txBody>
          <a:bodyPr vert="vert" wrap="square" rtlCol="0">
            <a:spAutoFit/>
          </a:bodyPr>
          <a:lstStyle/>
          <a:p>
            <a:r>
              <a:rPr lang="en-US" sz="2000" b="1" dirty="0">
                <a:ln/>
                <a:solidFill>
                  <a:srgbClr val="0070C0"/>
                </a:solidFill>
                <a:effectLst>
                  <a:outerShdw blurRad="38100" dist="19050" dir="2700000" algn="tl" rotWithShape="0">
                    <a:schemeClr val="dk1">
                      <a:lumMod val="50000"/>
                      <a:alpha val="40000"/>
                    </a:schemeClr>
                  </a:outerShdw>
                </a:effectLst>
                <a:ea typeface="Segoe UI Black" panose="020B0A02040204020203" pitchFamily="34" charset="0"/>
              </a:rPr>
              <a:t>ETKİNLİKLER KOMİTESİ  </a:t>
            </a:r>
          </a:p>
          <a:p>
            <a:endParaRPr lang="tr-TR" sz="2400" spc="-300" dirty="0"/>
          </a:p>
        </p:txBody>
      </p:sp>
      <p:pic>
        <p:nvPicPr>
          <p:cNvPr id="7" name="Resim 6" descr="ekran görüntüsü, metin içeren bir resim&#10;&#10;Açıklama otomatik olarak oluşturuldu">
            <a:extLst>
              <a:ext uri="{FF2B5EF4-FFF2-40B4-BE49-F238E27FC236}">
                <a16:creationId xmlns:a16="http://schemas.microsoft.com/office/drawing/2014/main" xmlns="" id="{3EC0DE88-708B-4F1F-844C-4F4C7F4AD9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14735" y="3807946"/>
            <a:ext cx="1951809" cy="27610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Resim 8" descr="metin içeren bir resim&#10;&#10;Açıklama otomatik olarak oluşturuldu">
            <a:extLst>
              <a:ext uri="{FF2B5EF4-FFF2-40B4-BE49-F238E27FC236}">
                <a16:creationId xmlns:a16="http://schemas.microsoft.com/office/drawing/2014/main" xmlns="" id="{8C7D39D9-7070-4B42-8B62-12B1D23AC3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9374" y="3818203"/>
            <a:ext cx="1992117" cy="27610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Resim 10" descr="ekran görüntüsü içeren bir resim&#10;&#10;Açıklama otomatik olarak oluşturuldu">
            <a:extLst>
              <a:ext uri="{FF2B5EF4-FFF2-40B4-BE49-F238E27FC236}">
                <a16:creationId xmlns:a16="http://schemas.microsoft.com/office/drawing/2014/main" xmlns="" id="{92E0FDE3-7F47-4461-8D3E-57C67D9E4B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038" y="3807946"/>
            <a:ext cx="1972189" cy="27610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Resim 7" descr="metin, gazete, kağıt içeren bir resim&#10;&#10;Açıklama otomatik olarak oluşturuldu">
            <a:extLst>
              <a:ext uri="{FF2B5EF4-FFF2-40B4-BE49-F238E27FC236}">
                <a16:creationId xmlns:a16="http://schemas.microsoft.com/office/drawing/2014/main" xmlns="" id="{E88CAE61-A772-45CF-97D0-E357982C8A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32018" y="3755746"/>
            <a:ext cx="2025611" cy="2865467"/>
          </a:xfrm>
          <a:prstGeom prst="rect">
            <a:avLst/>
          </a:prstGeom>
        </p:spPr>
      </p:pic>
    </p:spTree>
    <p:extLst>
      <p:ext uri="{BB962C8B-B14F-4D97-AF65-F5344CB8AC3E}">
        <p14:creationId xmlns:p14="http://schemas.microsoft.com/office/powerpoint/2010/main" val="2840820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gradFill>
            <a:gsLst>
              <a:gs pos="1000">
                <a:schemeClr val="bg1"/>
              </a:gs>
              <a:gs pos="41000">
                <a:srgbClr val="FF0000"/>
              </a:gs>
              <a:gs pos="74000">
                <a:srgbClr val="C00000"/>
              </a:gs>
              <a:gs pos="94000">
                <a:schemeClr val="tx1">
                  <a:lumMod val="50000"/>
                  <a:lumOff val="50000"/>
                </a:schemeClr>
              </a:gs>
              <a:gs pos="100000">
                <a:schemeClr val="tx1"/>
              </a:gs>
            </a:gsLst>
            <a:lin ang="5400000" scaled="1"/>
          </a:gradFill>
          <a:effectLst/>
          <a:scene3d>
            <a:camera prst="orthographicFront"/>
            <a:lightRig rig="flood" dir="t"/>
          </a:scene3d>
          <a:sp3d prstMaterial="translucentPowder">
            <a:bevelT w="114300" prst="artDeco"/>
            <a:bevelB/>
          </a:sp3d>
        </p:spPr>
        <p:txBody>
          <a:bodyPr>
            <a:normAutofit/>
          </a:bodyPr>
          <a:lstStyle/>
          <a:p>
            <a:pPr algn="ctr"/>
            <a:r>
              <a:rPr lang="tr-TR" sz="6600" b="1" dirty="0">
                <a:solidFill>
                  <a:schemeClr val="accent4">
                    <a:lumMod val="40000"/>
                    <a:lumOff val="60000"/>
                  </a:schemeClr>
                </a:solidFill>
                <a:effectLst>
                  <a:outerShdw blurRad="38100" dist="38100" dir="2700000" algn="tl">
                    <a:srgbClr val="000000">
                      <a:alpha val="43137"/>
                    </a:srgbClr>
                  </a:outerShdw>
                </a:effectLst>
              </a:rPr>
              <a:t>  ODTÜ MEZUNLARI DERNEĞİ</a:t>
            </a:r>
          </a:p>
        </p:txBody>
      </p:sp>
      <p:pic>
        <p:nvPicPr>
          <p:cNvPr id="4" name="İçerik Yer Tutucusu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0" y="297021"/>
            <a:ext cx="1463040" cy="1463040"/>
          </a:xfrm>
        </p:spPr>
      </p:pic>
      <p:sp>
        <p:nvSpPr>
          <p:cNvPr id="5" name="İçerik Yer Tutucusu 4"/>
          <p:cNvSpPr>
            <a:spLocks noGrp="1"/>
          </p:cNvSpPr>
          <p:nvPr>
            <p:ph sz="half" idx="2"/>
          </p:nvPr>
        </p:nvSpPr>
        <p:spPr>
          <a:xfrm>
            <a:off x="0" y="1944710"/>
            <a:ext cx="11627014" cy="4676503"/>
          </a:xfrm>
          <a:pattFill prst="pct5">
            <a:fgClr>
              <a:schemeClr val="accent6">
                <a:lumMod val="75000"/>
              </a:schemeClr>
            </a:fgClr>
            <a:bgClr>
              <a:schemeClr val="bg1"/>
            </a:bgClr>
          </a:pattFill>
        </p:spPr>
        <p:txBody>
          <a:bodyPr>
            <a:normAutofit/>
          </a:bodyPr>
          <a:lstStyle/>
          <a:p>
            <a:pPr marL="0" indent="0" algn="ctr">
              <a:buNone/>
            </a:pPr>
            <a:r>
              <a:rPr lang="en-US" sz="2400" b="1" dirty="0" err="1">
                <a:latin typeface="High Tower Text" panose="02040502050506030303" pitchFamily="18" charset="0"/>
              </a:rPr>
              <a:t>Yapılan</a:t>
            </a:r>
            <a:r>
              <a:rPr lang="en-US" sz="2400" b="1" dirty="0">
                <a:latin typeface="High Tower Text" panose="02040502050506030303" pitchFamily="18" charset="0"/>
              </a:rPr>
              <a:t> </a:t>
            </a:r>
            <a:r>
              <a:rPr lang="tr-TR" sz="2400" b="1" dirty="0">
                <a:latin typeface="High Tower Text" panose="02040502050506030303" pitchFamily="18" charset="0"/>
              </a:rPr>
              <a:t>E</a:t>
            </a:r>
            <a:r>
              <a:rPr lang="en-US" sz="2400" b="1" dirty="0" err="1">
                <a:latin typeface="High Tower Text" panose="02040502050506030303" pitchFamily="18" charset="0"/>
              </a:rPr>
              <a:t>tkinlikler</a:t>
            </a:r>
            <a:r>
              <a:rPr lang="tr-TR" sz="2400" b="1" dirty="0">
                <a:latin typeface="High Tower Text" panose="02040502050506030303" pitchFamily="18" charset="0"/>
              </a:rPr>
              <a:t>:</a:t>
            </a:r>
            <a:endParaRPr lang="en-US" sz="2400" b="1" dirty="0">
              <a:latin typeface="High Tower Text" panose="02040502050506030303" pitchFamily="18" charset="0"/>
            </a:endParaRPr>
          </a:p>
          <a:p>
            <a:pPr marL="0" lvl="0" indent="0">
              <a:buNone/>
            </a:pPr>
            <a:endParaRPr lang="en-US" sz="2400" dirty="0">
              <a:latin typeface="High Tower Text" panose="02040502050506030303" pitchFamily="18" charset="0"/>
            </a:endParaRPr>
          </a:p>
          <a:p>
            <a:pPr marL="457200" indent="-457200">
              <a:buFont typeface="+mj-lt"/>
              <a:buAutoNum type="arabicPeriod"/>
            </a:pPr>
            <a:endParaRPr lang="en-US" sz="24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pPr marL="0" indent="0">
              <a:buNone/>
            </a:pPr>
            <a:endParaRPr lang="en-US" sz="24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pPr marL="0" indent="0">
              <a:buNone/>
            </a:pPr>
            <a:endParaRPr lang="en-US" sz="24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pPr marL="0" indent="0">
              <a:buNone/>
            </a:pPr>
            <a:endParaRPr lang="tr-TR" sz="24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p:txBody>
      </p:sp>
      <p:sp>
        <p:nvSpPr>
          <p:cNvPr id="6" name="Metin kutusu 5">
            <a:extLst>
              <a:ext uri="{FF2B5EF4-FFF2-40B4-BE49-F238E27FC236}">
                <a16:creationId xmlns:a16="http://schemas.microsoft.com/office/drawing/2014/main" xmlns="" id="{7DF2C1C9-5E23-43EC-870B-A21B2A1B7EA0}"/>
              </a:ext>
            </a:extLst>
          </p:cNvPr>
          <p:cNvSpPr txBox="1"/>
          <p:nvPr/>
        </p:nvSpPr>
        <p:spPr>
          <a:xfrm>
            <a:off x="11119183" y="3429000"/>
            <a:ext cx="861774" cy="3301068"/>
          </a:xfrm>
          <a:prstGeom prst="rect">
            <a:avLst/>
          </a:prstGeom>
          <a:noFill/>
        </p:spPr>
        <p:txBody>
          <a:bodyPr vert="vert" wrap="square" rtlCol="0">
            <a:spAutoFit/>
          </a:bodyPr>
          <a:lstStyle/>
          <a:p>
            <a:r>
              <a:rPr lang="en-US" sz="2000" b="1" dirty="0">
                <a:ln/>
                <a:solidFill>
                  <a:srgbClr val="0070C0"/>
                </a:solidFill>
                <a:effectLst>
                  <a:outerShdw blurRad="38100" dist="19050" dir="2700000" algn="tl" rotWithShape="0">
                    <a:schemeClr val="dk1">
                      <a:lumMod val="50000"/>
                      <a:alpha val="40000"/>
                    </a:schemeClr>
                  </a:outerShdw>
                </a:effectLst>
                <a:ea typeface="Segoe UI Black" panose="020B0A02040204020203" pitchFamily="34" charset="0"/>
              </a:rPr>
              <a:t>ETKİNLİKLER KOMİTESİ  </a:t>
            </a:r>
          </a:p>
          <a:p>
            <a:endParaRPr lang="tr-TR" sz="2400" spc="-300" dirty="0"/>
          </a:p>
        </p:txBody>
      </p:sp>
      <p:graphicFrame>
        <p:nvGraphicFramePr>
          <p:cNvPr id="7" name="Tablo 6">
            <a:extLst>
              <a:ext uri="{FF2B5EF4-FFF2-40B4-BE49-F238E27FC236}">
                <a16:creationId xmlns:a16="http://schemas.microsoft.com/office/drawing/2014/main" xmlns="" id="{D9C8270D-BCEC-43BB-865F-E201FC5778C4}"/>
              </a:ext>
            </a:extLst>
          </p:cNvPr>
          <p:cNvGraphicFramePr>
            <a:graphicFrameLocks noGrp="1"/>
          </p:cNvGraphicFramePr>
          <p:nvPr>
            <p:extLst>
              <p:ext uri="{D42A27DB-BD31-4B8C-83A1-F6EECF244321}">
                <p14:modId xmlns:p14="http://schemas.microsoft.com/office/powerpoint/2010/main" val="2953623774"/>
              </p:ext>
            </p:extLst>
          </p:nvPr>
        </p:nvGraphicFramePr>
        <p:xfrm>
          <a:off x="1098295" y="2336126"/>
          <a:ext cx="9076481" cy="4282440"/>
        </p:xfrm>
        <a:graphic>
          <a:graphicData uri="http://schemas.openxmlformats.org/drawingml/2006/table">
            <a:tbl>
              <a:tblPr/>
              <a:tblGrid>
                <a:gridCol w="747905">
                  <a:extLst>
                    <a:ext uri="{9D8B030D-6E8A-4147-A177-3AD203B41FA5}">
                      <a16:colId xmlns:a16="http://schemas.microsoft.com/office/drawing/2014/main" xmlns="" val="43204878"/>
                    </a:ext>
                  </a:extLst>
                </a:gridCol>
                <a:gridCol w="1548652">
                  <a:extLst>
                    <a:ext uri="{9D8B030D-6E8A-4147-A177-3AD203B41FA5}">
                      <a16:colId xmlns:a16="http://schemas.microsoft.com/office/drawing/2014/main" xmlns="" val="4037174902"/>
                    </a:ext>
                  </a:extLst>
                </a:gridCol>
                <a:gridCol w="2520115">
                  <a:extLst>
                    <a:ext uri="{9D8B030D-6E8A-4147-A177-3AD203B41FA5}">
                      <a16:colId xmlns:a16="http://schemas.microsoft.com/office/drawing/2014/main" xmlns="" val="2751406793"/>
                    </a:ext>
                  </a:extLst>
                </a:gridCol>
                <a:gridCol w="4259809">
                  <a:extLst>
                    <a:ext uri="{9D8B030D-6E8A-4147-A177-3AD203B41FA5}">
                      <a16:colId xmlns:a16="http://schemas.microsoft.com/office/drawing/2014/main" xmlns="" val="1182705278"/>
                    </a:ext>
                  </a:extLst>
                </a:gridCol>
              </a:tblGrid>
              <a:tr h="333375">
                <a:tc>
                  <a:txBody>
                    <a:bodyPr/>
                    <a:lstStyle/>
                    <a:p>
                      <a:pPr algn="ctr" fontAlgn="ctr"/>
                      <a:r>
                        <a:rPr lang="tr-TR" sz="1100" b="0" i="0" u="none" strike="noStrike" dirty="0">
                          <a:solidFill>
                            <a:srgbClr val="FFFF00"/>
                          </a:solidFill>
                          <a:effectLst/>
                          <a:latin typeface="Calibri" panose="020F0502020204030204" pitchFamily="34" charset="0"/>
                        </a:rPr>
                        <a:t>ETK. NO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l" fontAlgn="ctr"/>
                      <a:r>
                        <a:rPr lang="tr-TR" sz="1100" b="0" i="0" u="none" strike="noStrike">
                          <a:solidFill>
                            <a:srgbClr val="FFFF00"/>
                          </a:solidFill>
                          <a:effectLst/>
                          <a:latin typeface="Calibri" panose="020F0502020204030204" pitchFamily="34" charset="0"/>
                        </a:rPr>
                        <a:t>TARİH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l" fontAlgn="ctr"/>
                      <a:r>
                        <a:rPr lang="tr-TR" sz="1100" b="0" i="0" u="none" strike="noStrike">
                          <a:solidFill>
                            <a:srgbClr val="FFFF00"/>
                          </a:solidFill>
                          <a:effectLst/>
                          <a:latin typeface="Calibri" panose="020F0502020204030204" pitchFamily="34" charset="0"/>
                        </a:rPr>
                        <a:t>KOLLEKSİYONER ADI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l" fontAlgn="ctr"/>
                      <a:r>
                        <a:rPr lang="tr-TR" sz="1100" b="0" i="0" u="none" strike="noStrike">
                          <a:solidFill>
                            <a:srgbClr val="FFFF00"/>
                          </a:solidFill>
                          <a:effectLst/>
                          <a:latin typeface="Calibri" panose="020F0502020204030204" pitchFamily="34" charset="0"/>
                        </a:rPr>
                        <a:t>KONU</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extLst>
                  <a:ext uri="{0D108BD9-81ED-4DB2-BD59-A6C34878D82A}">
                    <a16:rowId xmlns:a16="http://schemas.microsoft.com/office/drawing/2014/main" xmlns="" val="928566688"/>
                  </a:ext>
                </a:extLst>
              </a:tr>
              <a:tr h="190500">
                <a:tc>
                  <a:txBody>
                    <a:bodyPr/>
                    <a:lstStyle/>
                    <a:p>
                      <a:pPr algn="ctr" fontAlgn="b"/>
                      <a:endParaRPr lang="tr-TR"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tr-TR"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tr-TR"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tr-TR"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30608775"/>
                  </a:ext>
                </a:extLst>
              </a:tr>
              <a:tr h="381000">
                <a:tc>
                  <a:txBody>
                    <a:bodyPr/>
                    <a:lstStyle/>
                    <a:p>
                      <a:pPr algn="ctr" fontAlgn="b"/>
                      <a:r>
                        <a:rPr lang="tr-TR"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1100" b="0" i="0" u="none" strike="noStrike">
                          <a:solidFill>
                            <a:srgbClr val="000000"/>
                          </a:solidFill>
                          <a:effectLst/>
                          <a:latin typeface="Calibri" panose="020F0502020204030204" pitchFamily="34" charset="0"/>
                        </a:rPr>
                        <a:t>15-30 Eylül 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1100" b="0" i="0" u="none" strike="noStrike">
                          <a:solidFill>
                            <a:srgbClr val="000000"/>
                          </a:solidFill>
                          <a:effectLst/>
                          <a:latin typeface="Calibri" panose="020F0502020204030204" pitchFamily="34" charset="0"/>
                        </a:rPr>
                        <a:t>Şaner Alap (PETE’ 76) ve Muzaffer Arda (Adm’93)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1000" b="0" i="0" u="none" strike="noStrike" dirty="0">
                          <a:solidFill>
                            <a:srgbClr val="000000"/>
                          </a:solidFill>
                          <a:effectLst/>
                          <a:latin typeface="Verdana" panose="020B0604030504040204" pitchFamily="34" charset="0"/>
                        </a:rPr>
                        <a:t>Sergi : ODTÜ’lü Yıllar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425609777"/>
                  </a:ext>
                </a:extLst>
              </a:tr>
              <a:tr h="238125">
                <a:tc>
                  <a:txBody>
                    <a:bodyPr/>
                    <a:lstStyle/>
                    <a:p>
                      <a:pPr algn="ctr" fontAlgn="b"/>
                      <a:r>
                        <a:rPr lang="tr-TR" sz="1100" b="0" i="0" u="none" strike="noStrike" dirty="0">
                          <a:solidFill>
                            <a:srgbClr val="000000"/>
                          </a:solidFill>
                          <a:effectLst/>
                          <a:latin typeface="Calibri" panose="020F0502020204030204" pitchFamily="34" charset="0"/>
                        </a:rPr>
                        <a:t>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1000" b="0" i="0" u="none" strike="noStrike">
                          <a:solidFill>
                            <a:srgbClr val="000000"/>
                          </a:solidFill>
                          <a:effectLst/>
                          <a:latin typeface="Verdana" panose="020B0604030504040204" pitchFamily="34" charset="0"/>
                        </a:rPr>
                        <a:t>2-4 Kasım 2018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1000" b="0" i="0" u="none" strike="noStrike">
                          <a:solidFill>
                            <a:srgbClr val="000000"/>
                          </a:solidFill>
                          <a:effectLst/>
                          <a:latin typeface="Verdana" panose="020B0604030504040204" pitchFamily="34" charset="0"/>
                        </a:rPr>
                        <a:t>Hikmet Toraman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1000" b="0" i="0" u="none" strike="noStrike">
                          <a:solidFill>
                            <a:srgbClr val="000000"/>
                          </a:solidFill>
                          <a:effectLst/>
                          <a:latin typeface="Verdana" panose="020B0604030504040204" pitchFamily="34" charset="0"/>
                        </a:rPr>
                        <a:t>Sergi ve sunum: Deniz Kabukları</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03800152"/>
                  </a:ext>
                </a:extLst>
              </a:tr>
              <a:tr h="476250">
                <a:tc>
                  <a:txBody>
                    <a:bodyPr/>
                    <a:lstStyle/>
                    <a:p>
                      <a:pPr algn="ctr" fontAlgn="ctr"/>
                      <a:r>
                        <a:rPr lang="tr-TR" sz="1100" b="0" i="0" u="none" strike="noStrike" dirty="0">
                          <a:solidFill>
                            <a:srgbClr val="000000"/>
                          </a:solidFill>
                          <a:effectLst/>
                          <a:latin typeface="Calibri" panose="020F0502020204030204" pitchFamily="34" charset="0"/>
                        </a:rPr>
                        <a:t>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1000" b="0" i="0" u="none" strike="noStrike">
                          <a:solidFill>
                            <a:srgbClr val="000000"/>
                          </a:solidFill>
                          <a:effectLst/>
                          <a:latin typeface="Verdana" panose="020B0604030504040204" pitchFamily="34" charset="0"/>
                        </a:rPr>
                        <a:t>16 Ekim 2018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1000" b="0" i="0" u="none" strike="noStrike">
                          <a:solidFill>
                            <a:srgbClr val="000000"/>
                          </a:solidFill>
                          <a:effectLst/>
                          <a:latin typeface="Verdana" panose="020B0604030504040204" pitchFamily="34" charset="0"/>
                        </a:rPr>
                        <a:t>Selçuk Güzeloğlu (CE’ 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1100" b="0" i="0" u="none" strike="noStrike" dirty="0">
                          <a:solidFill>
                            <a:srgbClr val="000000"/>
                          </a:solidFill>
                          <a:effectLst/>
                          <a:latin typeface="Calibri" panose="020F0502020204030204" pitchFamily="34" charset="0"/>
                        </a:rPr>
                        <a:t>Sergi ve sunum:  Yadigar-ı Van  (Savatlı Van Gümüş Objeleri Koleksiyonu)</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74277578"/>
                  </a:ext>
                </a:extLst>
              </a:tr>
              <a:tr h="333375">
                <a:tc>
                  <a:txBody>
                    <a:bodyPr/>
                    <a:lstStyle/>
                    <a:p>
                      <a:pPr algn="ctr" fontAlgn="b"/>
                      <a:r>
                        <a:rPr lang="tr-TR" sz="1100" b="0" i="0" u="none" strike="noStrike" dirty="0">
                          <a:solidFill>
                            <a:srgbClr val="000000"/>
                          </a:solidFill>
                          <a:effectLst/>
                          <a:latin typeface="Calibri" panose="020F0502020204030204" pitchFamily="34" charset="0"/>
                        </a:rPr>
                        <a:t>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ctr"/>
                      <a:r>
                        <a:rPr lang="tr-TR" sz="1000" b="0" i="0" u="none" strike="noStrike">
                          <a:solidFill>
                            <a:srgbClr val="000000"/>
                          </a:solidFill>
                          <a:effectLst/>
                          <a:latin typeface="Verdana" panose="020B0604030504040204" pitchFamily="34" charset="0"/>
                        </a:rPr>
                        <a:t>6 Kasım- 4 Aralık 2018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tr-TR" sz="1000" b="0" i="0" u="none" strike="noStrike">
                          <a:solidFill>
                            <a:srgbClr val="000000"/>
                          </a:solidFill>
                          <a:effectLst/>
                          <a:latin typeface="Verdana" panose="020B0604030504040204" pitchFamily="34" charset="0"/>
                        </a:rPr>
                        <a:t>Necati Kazancı (ME’ 76) ve Hakan Yılmaz’ın  (ME’ 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tr-TR" sz="1000" b="0" i="0" u="none" strike="noStrike" dirty="0">
                          <a:solidFill>
                            <a:srgbClr val="000000"/>
                          </a:solidFill>
                          <a:effectLst/>
                          <a:latin typeface="Verdana" panose="020B0604030504040204" pitchFamily="34" charset="0"/>
                        </a:rPr>
                        <a:t>Sergi : Cumhuriyet Erken Döneminde Milli Bayram Kutlamaları ve Anma Etkinlikleri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4241552529"/>
                  </a:ext>
                </a:extLst>
              </a:tr>
              <a:tr h="190500">
                <a:tc>
                  <a:txBody>
                    <a:bodyPr/>
                    <a:lstStyle/>
                    <a:p>
                      <a:pPr algn="ctr" fontAlgn="b"/>
                      <a:r>
                        <a:rPr lang="tr-TR"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tr-TR"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tr-TR" sz="1000" b="0" i="0" u="none" strike="noStrike" dirty="0">
                          <a:solidFill>
                            <a:srgbClr val="000000"/>
                          </a:solidFill>
                          <a:effectLst/>
                          <a:latin typeface="Verdana" panose="020B0604030504040204" pitchFamily="34" charset="0"/>
                        </a:rPr>
                        <a:t>Turan Tanyer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tr-TR" sz="1100" b="0" i="0" u="none" strike="noStrike">
                          <a:solidFill>
                            <a:srgbClr val="000000"/>
                          </a:solidFill>
                          <a:effectLst/>
                          <a:latin typeface="Calibri" panose="020F0502020204030204" pitchFamily="34" charset="0"/>
                        </a:rPr>
                        <a:t>Sunum: Milli Bayram Kutlamaları</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57403325"/>
                  </a:ext>
                </a:extLst>
              </a:tr>
              <a:tr h="495300">
                <a:tc>
                  <a:txBody>
                    <a:bodyPr/>
                    <a:lstStyle/>
                    <a:p>
                      <a:pPr algn="ctr" fontAlgn="ctr"/>
                      <a:r>
                        <a:rPr lang="tr-TR" sz="1100" b="0" i="0" u="none" strike="noStrike" dirty="0">
                          <a:solidFill>
                            <a:srgbClr val="000000"/>
                          </a:solidFill>
                          <a:effectLst/>
                          <a:latin typeface="Calibri" panose="020F0502020204030204" pitchFamily="34" charset="0"/>
                        </a:rPr>
                        <a:t>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1000" b="0" i="0" u="none" strike="noStrike" dirty="0">
                          <a:solidFill>
                            <a:srgbClr val="000000"/>
                          </a:solidFill>
                          <a:effectLst/>
                          <a:latin typeface="Verdana" panose="020B0604030504040204" pitchFamily="34" charset="0"/>
                        </a:rPr>
                        <a:t>20 Kasım 2018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1000" b="0" i="0" u="none" strike="noStrike" dirty="0">
                          <a:solidFill>
                            <a:srgbClr val="000000"/>
                          </a:solidFill>
                          <a:effectLst/>
                          <a:latin typeface="Verdana" panose="020B0604030504040204" pitchFamily="34" charset="0"/>
                        </a:rPr>
                        <a:t>Gökyay Vakfı Satranç Müzesi kurucusu ve Yönetim Kurulu Başkanı Akın Gökyay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1000" b="0" i="0" u="none" strike="noStrike" dirty="0">
                          <a:solidFill>
                            <a:srgbClr val="000000"/>
                          </a:solidFill>
                          <a:effectLst/>
                          <a:latin typeface="Verdana" panose="020B0604030504040204" pitchFamily="34" charset="0"/>
                        </a:rPr>
                        <a:t>Sunum: Koleksiyonerlik ve Gökyay Vakfı Satranç Müzesi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4479998"/>
                  </a:ext>
                </a:extLst>
              </a:tr>
              <a:tr h="238125">
                <a:tc>
                  <a:txBody>
                    <a:bodyPr/>
                    <a:lstStyle/>
                    <a:p>
                      <a:pPr algn="ctr" fontAlgn="ctr"/>
                      <a:r>
                        <a:rPr lang="tr-TR" sz="1100" b="0" i="0" u="none" strike="noStrike">
                          <a:solidFill>
                            <a:srgbClr val="000000"/>
                          </a:solidFill>
                          <a:effectLst/>
                          <a:latin typeface="Calibri" panose="020F0502020204030204" pitchFamily="34" charset="0"/>
                        </a:rPr>
                        <a:t>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ctr"/>
                      <a:r>
                        <a:rPr lang="tr-TR" sz="1000" b="0" i="0" u="none" strike="noStrike" dirty="0">
                          <a:solidFill>
                            <a:srgbClr val="000000"/>
                          </a:solidFill>
                          <a:effectLst/>
                          <a:latin typeface="Verdana" panose="020B0604030504040204" pitchFamily="34" charset="0"/>
                        </a:rPr>
                        <a:t>17 Kasım 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ctr"/>
                      <a:r>
                        <a:rPr lang="tr-TR" sz="1000" b="0" i="0" u="none" strike="noStrike" dirty="0">
                          <a:solidFill>
                            <a:srgbClr val="000000"/>
                          </a:solidFill>
                          <a:effectLst/>
                          <a:latin typeface="Verdana" panose="020B0604030504040204" pitchFamily="34" charset="0"/>
                        </a:rPr>
                        <a:t>Prof. Dr. Cemal Göncüoğlu</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tr-TR" sz="1000" b="0" i="0" u="none" strike="noStrike">
                          <a:solidFill>
                            <a:srgbClr val="000000"/>
                          </a:solidFill>
                          <a:effectLst/>
                          <a:latin typeface="Verdana" panose="020B0604030504040204" pitchFamily="34" charset="0"/>
                        </a:rPr>
                        <a:t>Sunum: Gravür Sanatı ve İstanbul Gravürleri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xmlns="" val="2196362436"/>
                  </a:ext>
                </a:extLst>
              </a:tr>
              <a:tr h="238125">
                <a:tc>
                  <a:txBody>
                    <a:bodyPr/>
                    <a:lstStyle/>
                    <a:p>
                      <a:pPr algn="ctr" fontAlgn="ctr"/>
                      <a:r>
                        <a:rPr lang="tr-TR" sz="1100" b="0" i="0" u="none" strike="noStrike">
                          <a:solidFill>
                            <a:srgbClr val="000000"/>
                          </a:solidFill>
                          <a:effectLst/>
                          <a:latin typeface="Calibri" panose="020F0502020204030204" pitchFamily="34" charset="0"/>
                        </a:rPr>
                        <a:t>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tr-TR" sz="1000" b="0" i="0" u="none" strike="noStrike" dirty="0">
                          <a:solidFill>
                            <a:srgbClr val="000000"/>
                          </a:solidFill>
                          <a:effectLst/>
                          <a:latin typeface="Verdana" panose="020B0604030504040204" pitchFamily="34" charset="0"/>
                        </a:rPr>
                        <a:t>1 Aralık 2018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tr-TR" sz="1000" b="0" i="0" u="none" strike="noStrike" dirty="0">
                          <a:solidFill>
                            <a:srgbClr val="000000"/>
                          </a:solidFill>
                          <a:effectLst/>
                          <a:latin typeface="Verdana" panose="020B0604030504040204" pitchFamily="34" charset="0"/>
                        </a:rPr>
                        <a:t>Haldun Özgümüş (ME’82)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US" sz="1000" b="0" i="0" u="none" strike="noStrike" dirty="0" err="1" smtClean="0">
                          <a:solidFill>
                            <a:srgbClr val="000000"/>
                          </a:solidFill>
                          <a:effectLst/>
                          <a:latin typeface="Verdana" panose="020B0604030504040204" pitchFamily="34" charset="0"/>
                        </a:rPr>
                        <a:t>Sunum</a:t>
                      </a:r>
                      <a:r>
                        <a:rPr lang="en-US" sz="1000" b="0" i="0" u="none" strike="noStrike" dirty="0" smtClean="0">
                          <a:solidFill>
                            <a:srgbClr val="000000"/>
                          </a:solidFill>
                          <a:effectLst/>
                          <a:latin typeface="Verdana" panose="020B0604030504040204" pitchFamily="34" charset="0"/>
                        </a:rPr>
                        <a:t>: </a:t>
                      </a:r>
                      <a:r>
                        <a:rPr lang="tr-TR" sz="1000" b="0" i="0" u="none" strike="noStrike" dirty="0" smtClean="0">
                          <a:solidFill>
                            <a:srgbClr val="000000"/>
                          </a:solidFill>
                          <a:effectLst/>
                          <a:latin typeface="Verdana" panose="020B0604030504040204" pitchFamily="34" charset="0"/>
                        </a:rPr>
                        <a:t>Cumhuriyet </a:t>
                      </a:r>
                      <a:r>
                        <a:rPr lang="tr-TR" sz="1000" b="0" i="0" u="none" strike="noStrike" dirty="0">
                          <a:solidFill>
                            <a:srgbClr val="000000"/>
                          </a:solidFill>
                          <a:effectLst/>
                          <a:latin typeface="Verdana" panose="020B0604030504040204" pitchFamily="34" charset="0"/>
                        </a:rPr>
                        <a:t>Dönemi Banknotları</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xmlns="" val="2924230850"/>
                  </a:ext>
                </a:extLst>
              </a:tr>
              <a:tr h="495300">
                <a:tc>
                  <a:txBody>
                    <a:bodyPr/>
                    <a:lstStyle/>
                    <a:p>
                      <a:pPr algn="ctr" fontAlgn="ctr"/>
                      <a:r>
                        <a:rPr lang="tr-TR" sz="1100" b="0" i="0" u="none" strike="noStrike">
                          <a:solidFill>
                            <a:srgbClr val="000000"/>
                          </a:solidFill>
                          <a:effectLst/>
                          <a:latin typeface="Calibri" panose="020F0502020204030204" pitchFamily="34" charset="0"/>
                        </a:rPr>
                        <a:t>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ctr"/>
                      <a:r>
                        <a:rPr lang="tr-TR" sz="1000" b="0" i="0" u="none" strike="noStrike" dirty="0">
                          <a:solidFill>
                            <a:srgbClr val="000000"/>
                          </a:solidFill>
                          <a:effectLst/>
                          <a:latin typeface="Verdana" panose="020B0604030504040204" pitchFamily="34" charset="0"/>
                        </a:rPr>
                        <a:t>4 Aralık 2018- </a:t>
                      </a:r>
                      <a:r>
                        <a:rPr lang="tr-TR" sz="1000" b="0" i="0" u="none" strike="noStrike" dirty="0" smtClean="0">
                          <a:solidFill>
                            <a:srgbClr val="000000"/>
                          </a:solidFill>
                          <a:effectLst/>
                          <a:latin typeface="Verdana" panose="020B0604030504040204" pitchFamily="34" charset="0"/>
                        </a:rPr>
                        <a:t>5 </a:t>
                      </a:r>
                      <a:r>
                        <a:rPr lang="tr-TR" sz="1000" b="0" i="0" u="none" strike="noStrike" dirty="0">
                          <a:solidFill>
                            <a:srgbClr val="000000"/>
                          </a:solidFill>
                          <a:effectLst/>
                          <a:latin typeface="Verdana" panose="020B0604030504040204" pitchFamily="34" charset="0"/>
                        </a:rPr>
                        <a:t>Ocak 2019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tr-TR" sz="1000" b="0" i="0" u="none" strike="noStrike" dirty="0">
                          <a:solidFill>
                            <a:srgbClr val="000000"/>
                          </a:solidFill>
                          <a:effectLst/>
                          <a:latin typeface="Verdana" panose="020B0604030504040204" pitchFamily="34" charset="0"/>
                        </a:rPr>
                        <a:t>Kazım İnal, Mehmet Sobacı, Yıldıray Lise (Bio’ 97) ve </a:t>
                      </a:r>
                      <a:r>
                        <a:rPr lang="tr-TR" sz="1000" b="0" i="0" u="none" strike="noStrike" dirty="0" smtClean="0">
                          <a:solidFill>
                            <a:srgbClr val="000000"/>
                          </a:solidFill>
                          <a:effectLst/>
                          <a:latin typeface="Verdana" panose="020B0604030504040204" pitchFamily="34" charset="0"/>
                        </a:rPr>
                        <a:t>İlyas </a:t>
                      </a:r>
                      <a:r>
                        <a:rPr lang="tr-TR" sz="1000" b="0" i="0" u="none" strike="noStrike" dirty="0">
                          <a:solidFill>
                            <a:srgbClr val="000000"/>
                          </a:solidFill>
                          <a:effectLst/>
                          <a:latin typeface="Verdana" panose="020B0604030504040204" pitchFamily="34" charset="0"/>
                        </a:rPr>
                        <a:t>Koç</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ctr"/>
                      <a:r>
                        <a:rPr lang="tr-TR" sz="1000" b="0" i="0" u="none" strike="noStrike" dirty="0" smtClean="0">
                          <a:solidFill>
                            <a:srgbClr val="000000"/>
                          </a:solidFill>
                          <a:effectLst/>
                          <a:latin typeface="Verdana" panose="020B0604030504040204" pitchFamily="34" charset="0"/>
                        </a:rPr>
                        <a:t>Sergi</a:t>
                      </a:r>
                      <a:r>
                        <a:rPr lang="en-US" sz="1000" b="0" i="0" u="none" strike="noStrike" dirty="0" smtClean="0">
                          <a:solidFill>
                            <a:srgbClr val="000000"/>
                          </a:solidFill>
                          <a:effectLst/>
                          <a:latin typeface="Verdana" panose="020B0604030504040204" pitchFamily="34" charset="0"/>
                        </a:rPr>
                        <a:t> </a:t>
                      </a:r>
                      <a:r>
                        <a:rPr lang="en-US" sz="1000" b="0" i="0" u="none" strike="noStrike" dirty="0" err="1" smtClean="0">
                          <a:solidFill>
                            <a:srgbClr val="000000"/>
                          </a:solidFill>
                          <a:effectLst/>
                          <a:latin typeface="Verdana" panose="020B0604030504040204" pitchFamily="34" charset="0"/>
                        </a:rPr>
                        <a:t>ve</a:t>
                      </a:r>
                      <a:r>
                        <a:rPr lang="en-US" sz="1000" b="0" i="0" u="none" strike="noStrike" dirty="0" smtClean="0">
                          <a:solidFill>
                            <a:srgbClr val="000000"/>
                          </a:solidFill>
                          <a:effectLst/>
                          <a:latin typeface="Verdana" panose="020B0604030504040204" pitchFamily="34" charset="0"/>
                        </a:rPr>
                        <a:t> </a:t>
                      </a:r>
                      <a:r>
                        <a:rPr lang="en-US" sz="1000" b="0" i="0" u="none" strike="noStrike" dirty="0" err="1" smtClean="0">
                          <a:solidFill>
                            <a:srgbClr val="000000"/>
                          </a:solidFill>
                          <a:effectLst/>
                          <a:latin typeface="Verdana" panose="020B0604030504040204" pitchFamily="34" charset="0"/>
                        </a:rPr>
                        <a:t>sunum</a:t>
                      </a:r>
                      <a:r>
                        <a:rPr lang="tr-TR" sz="1000" b="0" i="0" u="none" strike="noStrike" dirty="0" smtClean="0">
                          <a:solidFill>
                            <a:srgbClr val="000000"/>
                          </a:solidFill>
                          <a:effectLst/>
                          <a:latin typeface="Verdana" panose="020B0604030504040204" pitchFamily="34" charset="0"/>
                        </a:rPr>
                        <a:t>: </a:t>
                      </a:r>
                      <a:r>
                        <a:rPr lang="tr-TR" sz="1000" b="0" i="0" u="none" strike="noStrike" dirty="0">
                          <a:solidFill>
                            <a:srgbClr val="000000"/>
                          </a:solidFill>
                          <a:effectLst/>
                          <a:latin typeface="Verdana" panose="020B0604030504040204" pitchFamily="34" charset="0"/>
                        </a:rPr>
                        <a:t>Küçük Prens Kitapları Koleksiyonculuğu ve Küçük Prens Müze Girişimi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xmlns="" val="3283231675"/>
                  </a:ext>
                </a:extLst>
              </a:tr>
              <a:tr h="304800">
                <a:tc>
                  <a:txBody>
                    <a:bodyPr/>
                    <a:lstStyle/>
                    <a:p>
                      <a:pPr algn="ctr" fontAlgn="b"/>
                      <a:r>
                        <a:rPr lang="tr-TR" sz="1100" b="0" i="0" u="none" strike="noStrike">
                          <a:solidFill>
                            <a:srgbClr val="000000"/>
                          </a:solidFill>
                          <a:effectLst/>
                          <a:latin typeface="Calibri" panose="020F0502020204030204" pitchFamily="34" charset="0"/>
                        </a:rPr>
                        <a:t>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1100" b="0" i="0" u="none" strike="noStrike">
                          <a:solidFill>
                            <a:srgbClr val="000000"/>
                          </a:solidFill>
                          <a:effectLst/>
                          <a:latin typeface="Calibri" panose="020F0502020204030204" pitchFamily="34" charset="0"/>
                        </a:rPr>
                        <a:t>18 Aralık 2018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1000" b="0" i="0" u="none" strike="noStrike" dirty="0">
                          <a:solidFill>
                            <a:srgbClr val="000000"/>
                          </a:solidFill>
                          <a:effectLst/>
                          <a:latin typeface="Verdana" panose="020B0604030504040204" pitchFamily="34" charset="0"/>
                        </a:rPr>
                        <a:t>Doğan Özcan  (Phys’70)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1000" b="0" i="0" u="none" strike="noStrike">
                          <a:solidFill>
                            <a:srgbClr val="000000"/>
                          </a:solidFill>
                          <a:effectLst/>
                          <a:latin typeface="Verdana" panose="020B0604030504040204" pitchFamily="34" charset="0"/>
                        </a:rPr>
                        <a:t>Sunum: Model Uçak Tarihi ve Yapımı</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45079055"/>
                  </a:ext>
                </a:extLst>
              </a:tr>
              <a:tr h="0">
                <a:tc>
                  <a:txBody>
                    <a:bodyPr/>
                    <a:lstStyle/>
                    <a:p>
                      <a:pPr algn="ctr" fontAlgn="b"/>
                      <a:endParaRPr lang="tr-TR"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tr-TR"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tr-TR"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tr-TR"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3865226446"/>
                  </a:ext>
                </a:extLst>
              </a:tr>
              <a:tr h="190500">
                <a:tc>
                  <a:txBody>
                    <a:bodyPr/>
                    <a:lstStyle/>
                    <a:p>
                      <a:pPr algn="ctr" fontAlgn="b"/>
                      <a:r>
                        <a:rPr lang="tr-TR"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gridSpan="2">
                  <a:txBody>
                    <a:bodyPr/>
                    <a:lstStyle/>
                    <a:p>
                      <a:pPr algn="l" fontAlgn="b"/>
                      <a:r>
                        <a:rPr lang="tr-TR" sz="1100" b="0" i="0" u="none" strike="noStrike" dirty="0">
                          <a:solidFill>
                            <a:srgbClr val="000000"/>
                          </a:solidFill>
                          <a:effectLst/>
                          <a:latin typeface="Calibri" panose="020F0502020204030204" pitchFamily="34" charset="0"/>
                        </a:rPr>
                        <a:t>: Gökyay Vakfı Satranç Müzesi'nde yapılan </a:t>
                      </a:r>
                      <a:r>
                        <a:rPr lang="en-US" sz="1100" b="0" i="0" u="none" strike="noStrike" dirty="0" err="1" smtClean="0">
                          <a:solidFill>
                            <a:srgbClr val="000000"/>
                          </a:solidFill>
                          <a:effectLst/>
                          <a:latin typeface="Calibri" panose="020F0502020204030204" pitchFamily="34" charset="0"/>
                        </a:rPr>
                        <a:t>sunumlar</a:t>
                      </a:r>
                      <a:r>
                        <a:rPr lang="en-US" sz="1100" b="0" i="0" u="none" strike="noStrike" dirty="0" smtClean="0">
                          <a:solidFill>
                            <a:srgbClr val="000000"/>
                          </a:solidFill>
                          <a:effectLst/>
                          <a:latin typeface="Calibri" panose="020F0502020204030204" pitchFamily="34" charset="0"/>
                        </a:rPr>
                        <a:t> </a:t>
                      </a:r>
                      <a:endParaRPr lang="tr-TR"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hMerge="1">
                  <a:txBody>
                    <a:bodyPr/>
                    <a:lstStyle/>
                    <a:p>
                      <a:endParaRPr lang="tr-TR"/>
                    </a:p>
                  </a:txBody>
                  <a:tcPr/>
                </a:tc>
                <a:tc>
                  <a:txBody>
                    <a:bodyPr/>
                    <a:lstStyle/>
                    <a:p>
                      <a:pPr algn="l" fontAlgn="b"/>
                      <a:endParaRPr lang="tr-TR"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xmlns="" val="3896610482"/>
                  </a:ext>
                </a:extLst>
              </a:tr>
            </a:tbl>
          </a:graphicData>
        </a:graphic>
      </p:graphicFrame>
    </p:spTree>
    <p:extLst>
      <p:ext uri="{BB962C8B-B14F-4D97-AF65-F5344CB8AC3E}">
        <p14:creationId xmlns:p14="http://schemas.microsoft.com/office/powerpoint/2010/main" val="1841903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gradFill>
            <a:gsLst>
              <a:gs pos="1000">
                <a:schemeClr val="bg1"/>
              </a:gs>
              <a:gs pos="41000">
                <a:srgbClr val="FF0000"/>
              </a:gs>
              <a:gs pos="74000">
                <a:srgbClr val="C00000"/>
              </a:gs>
              <a:gs pos="94000">
                <a:schemeClr val="tx1">
                  <a:lumMod val="50000"/>
                  <a:lumOff val="50000"/>
                </a:schemeClr>
              </a:gs>
              <a:gs pos="100000">
                <a:schemeClr val="tx1"/>
              </a:gs>
            </a:gsLst>
            <a:lin ang="5400000" scaled="1"/>
          </a:gradFill>
          <a:effectLst/>
          <a:scene3d>
            <a:camera prst="orthographicFront"/>
            <a:lightRig rig="flood" dir="t"/>
          </a:scene3d>
          <a:sp3d prstMaterial="translucentPowder">
            <a:bevelT w="114300" prst="artDeco"/>
            <a:bevelB/>
          </a:sp3d>
        </p:spPr>
        <p:txBody>
          <a:bodyPr>
            <a:normAutofit/>
          </a:bodyPr>
          <a:lstStyle/>
          <a:p>
            <a:pPr algn="ctr"/>
            <a:r>
              <a:rPr lang="tr-TR" sz="6600" b="1" dirty="0">
                <a:solidFill>
                  <a:schemeClr val="accent4">
                    <a:lumMod val="40000"/>
                    <a:lumOff val="60000"/>
                  </a:schemeClr>
                </a:solidFill>
                <a:effectLst>
                  <a:outerShdw blurRad="38100" dist="38100" dir="2700000" algn="tl">
                    <a:srgbClr val="000000">
                      <a:alpha val="43137"/>
                    </a:srgbClr>
                  </a:outerShdw>
                </a:effectLst>
              </a:rPr>
              <a:t>  ODTÜ MEZUNLARI DERNEĞİ</a:t>
            </a:r>
          </a:p>
        </p:txBody>
      </p:sp>
      <p:pic>
        <p:nvPicPr>
          <p:cNvPr id="4" name="İçerik Yer Tutucusu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0" y="297021"/>
            <a:ext cx="1463040" cy="1463040"/>
          </a:xfrm>
        </p:spPr>
      </p:pic>
      <p:sp>
        <p:nvSpPr>
          <p:cNvPr id="5" name="İçerik Yer Tutucusu 4"/>
          <p:cNvSpPr>
            <a:spLocks noGrp="1"/>
          </p:cNvSpPr>
          <p:nvPr>
            <p:ph sz="half" idx="2"/>
          </p:nvPr>
        </p:nvSpPr>
        <p:spPr>
          <a:xfrm>
            <a:off x="0" y="1828800"/>
            <a:ext cx="11627014" cy="4676503"/>
          </a:xfrm>
          <a:pattFill prst="pct5">
            <a:fgClr>
              <a:schemeClr val="accent6">
                <a:lumMod val="75000"/>
              </a:schemeClr>
            </a:fgClr>
            <a:bgClr>
              <a:schemeClr val="bg1"/>
            </a:bgClr>
          </a:pattFill>
        </p:spPr>
        <p:txBody>
          <a:bodyPr>
            <a:normAutofit/>
          </a:bodyPr>
          <a:lstStyle/>
          <a:p>
            <a:pPr marL="0" indent="0" algn="ctr">
              <a:buNone/>
            </a:pPr>
            <a:r>
              <a:rPr lang="en-US" sz="30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rPr>
              <a:t>KURSLAR</a:t>
            </a:r>
          </a:p>
          <a:p>
            <a:pPr marL="0" indent="0">
              <a:buNone/>
            </a:pPr>
            <a:endParaRPr lang="tr-TR" sz="4000" b="1" dirty="0">
              <a:ln/>
              <a:solidFill>
                <a:srgbClr val="C00000"/>
              </a:solidFill>
              <a:effectLst>
                <a:outerShdw blurRad="38100" dist="19050" dir="2700000" algn="tl" rotWithShape="0">
                  <a:schemeClr val="dk1">
                    <a:lumMod val="50000"/>
                    <a:alpha val="40000"/>
                  </a:schemeClr>
                </a:outerShdw>
              </a:effectLst>
              <a:ea typeface="Segoe UI Black" panose="020B0A02040204020203"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504243574"/>
              </p:ext>
            </p:extLst>
          </p:nvPr>
        </p:nvGraphicFramePr>
        <p:xfrm>
          <a:off x="1870715" y="2815687"/>
          <a:ext cx="8535416" cy="3520719"/>
        </p:xfrm>
        <a:graphic>
          <a:graphicData uri="http://schemas.openxmlformats.org/drawingml/2006/table">
            <a:tbl>
              <a:tblPr firstRow="1" firstCol="1" bandRow="1">
                <a:tableStyleId>{5C22544A-7EE6-4342-B048-85BDC9FD1C3A}</a:tableStyleId>
              </a:tblPr>
              <a:tblGrid>
                <a:gridCol w="2495080">
                  <a:extLst>
                    <a:ext uri="{9D8B030D-6E8A-4147-A177-3AD203B41FA5}">
                      <a16:colId xmlns:a16="http://schemas.microsoft.com/office/drawing/2014/main" xmlns="" val="20000"/>
                    </a:ext>
                  </a:extLst>
                </a:gridCol>
                <a:gridCol w="2418212">
                  <a:extLst>
                    <a:ext uri="{9D8B030D-6E8A-4147-A177-3AD203B41FA5}">
                      <a16:colId xmlns:a16="http://schemas.microsoft.com/office/drawing/2014/main" xmlns="" val="20001"/>
                    </a:ext>
                  </a:extLst>
                </a:gridCol>
                <a:gridCol w="2241624">
                  <a:extLst>
                    <a:ext uri="{9D8B030D-6E8A-4147-A177-3AD203B41FA5}">
                      <a16:colId xmlns:a16="http://schemas.microsoft.com/office/drawing/2014/main" xmlns="" val="20002"/>
                    </a:ext>
                  </a:extLst>
                </a:gridCol>
                <a:gridCol w="1380500">
                  <a:extLst>
                    <a:ext uri="{9D8B030D-6E8A-4147-A177-3AD203B41FA5}">
                      <a16:colId xmlns:a16="http://schemas.microsoft.com/office/drawing/2014/main" xmlns="" val="20003"/>
                    </a:ext>
                  </a:extLst>
                </a:gridCol>
              </a:tblGrid>
              <a:tr h="1111838">
                <a:tc>
                  <a:txBody>
                    <a:bodyPr/>
                    <a:lstStyle/>
                    <a:p>
                      <a:pPr marL="0" marR="34290" algn="ctr">
                        <a:spcBef>
                          <a:spcPts val="0"/>
                        </a:spcBef>
                        <a:spcAft>
                          <a:spcPts val="0"/>
                        </a:spcAft>
                      </a:pPr>
                      <a:endParaRPr lang="en-US" sz="1800" dirty="0">
                        <a:effectLst/>
                      </a:endParaRPr>
                    </a:p>
                    <a:p>
                      <a:pPr marL="0" marR="34290" algn="ctr">
                        <a:spcBef>
                          <a:spcPts val="0"/>
                        </a:spcBef>
                        <a:spcAft>
                          <a:spcPts val="0"/>
                        </a:spcAft>
                      </a:pPr>
                      <a:r>
                        <a:rPr lang="tr-TR" sz="1800" dirty="0">
                          <a:effectLst/>
                        </a:rPr>
                        <a:t>Etkinlik Adı</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34290" algn="ctr" defTabSz="914400" rtl="0" eaLnBrk="1" latinLnBrk="0" hangingPunct="1">
                        <a:spcBef>
                          <a:spcPts val="0"/>
                        </a:spcBef>
                        <a:spcAft>
                          <a:spcPts val="0"/>
                        </a:spcAft>
                      </a:pPr>
                      <a:endParaRPr lang="en-US" sz="1800" b="1" kern="1200" dirty="0">
                        <a:solidFill>
                          <a:schemeClr val="lt1"/>
                        </a:solidFill>
                        <a:effectLst/>
                        <a:latin typeface="+mn-lt"/>
                        <a:ea typeface="+mn-ea"/>
                        <a:cs typeface="+mn-cs"/>
                      </a:endParaRPr>
                    </a:p>
                    <a:p>
                      <a:pPr marL="0" marR="34290" algn="ctr" defTabSz="914400" rtl="0" eaLnBrk="1" latinLnBrk="0" hangingPunct="1">
                        <a:spcBef>
                          <a:spcPts val="0"/>
                        </a:spcBef>
                        <a:spcAft>
                          <a:spcPts val="0"/>
                        </a:spcAft>
                      </a:pPr>
                      <a:r>
                        <a:rPr lang="tr-TR" sz="1800" b="1" kern="1200" dirty="0">
                          <a:solidFill>
                            <a:schemeClr val="lt1"/>
                          </a:solidFill>
                          <a:effectLst/>
                          <a:latin typeface="+mn-lt"/>
                          <a:ea typeface="+mn-ea"/>
                          <a:cs typeface="+mn-cs"/>
                        </a:rPr>
                        <a:t>Süresi/Tarih</a:t>
                      </a:r>
                      <a:endParaRPr lang="en-US" sz="1800" b="1" kern="1200" dirty="0">
                        <a:solidFill>
                          <a:schemeClr val="lt1"/>
                        </a:solidFill>
                        <a:effectLst/>
                        <a:latin typeface="+mn-lt"/>
                        <a:ea typeface="+mn-ea"/>
                        <a:cs typeface="+mn-cs"/>
                      </a:endParaRPr>
                    </a:p>
                    <a:p>
                      <a:pPr marL="0" marR="34290" algn="ctr" defTabSz="914400" rtl="0" eaLnBrk="1" latinLnBrk="0" hangingPunct="1">
                        <a:spcBef>
                          <a:spcPts val="0"/>
                        </a:spcBef>
                        <a:spcAft>
                          <a:spcPts val="0"/>
                        </a:spcAft>
                      </a:pPr>
                      <a:r>
                        <a:rPr lang="tr-TR" sz="1800" b="1" kern="1200" dirty="0">
                          <a:solidFill>
                            <a:schemeClr val="lt1"/>
                          </a:solidFill>
                          <a:effectLst/>
                          <a:latin typeface="+mn-lt"/>
                          <a:ea typeface="+mn-ea"/>
                          <a:cs typeface="+mn-cs"/>
                        </a:rPr>
                        <a:t> </a:t>
                      </a:r>
                      <a:endParaRPr lang="en-US" sz="1800" b="1" kern="1200" dirty="0">
                        <a:solidFill>
                          <a:schemeClr val="lt1"/>
                        </a:solidFill>
                        <a:effectLst/>
                        <a:latin typeface="+mn-lt"/>
                        <a:ea typeface="+mn-ea"/>
                        <a:cs typeface="+mn-cs"/>
                      </a:endParaRPr>
                    </a:p>
                  </a:txBody>
                  <a:tcPr marL="68580" marR="68580" marT="0" marB="0"/>
                </a:tc>
                <a:tc>
                  <a:txBody>
                    <a:bodyPr/>
                    <a:lstStyle/>
                    <a:p>
                      <a:pPr marL="0" marR="34290" algn="ctr" defTabSz="914400" rtl="0" eaLnBrk="1" latinLnBrk="0" hangingPunct="1">
                        <a:spcBef>
                          <a:spcPts val="0"/>
                        </a:spcBef>
                        <a:spcAft>
                          <a:spcPts val="0"/>
                        </a:spcAft>
                      </a:pPr>
                      <a:endParaRPr lang="en-US" sz="1800" b="1" kern="1200" dirty="0">
                        <a:solidFill>
                          <a:schemeClr val="lt1"/>
                        </a:solidFill>
                        <a:effectLst/>
                        <a:latin typeface="+mn-lt"/>
                        <a:ea typeface="+mn-ea"/>
                        <a:cs typeface="+mn-cs"/>
                      </a:endParaRPr>
                    </a:p>
                    <a:p>
                      <a:pPr marL="0" marR="34290" algn="ctr" defTabSz="914400" rtl="0" eaLnBrk="1" latinLnBrk="0" hangingPunct="1">
                        <a:spcBef>
                          <a:spcPts val="0"/>
                        </a:spcBef>
                        <a:spcAft>
                          <a:spcPts val="0"/>
                        </a:spcAft>
                      </a:pPr>
                      <a:r>
                        <a:rPr lang="tr-TR" sz="1800" b="1" kern="1200" dirty="0">
                          <a:solidFill>
                            <a:schemeClr val="lt1"/>
                          </a:solidFill>
                          <a:effectLst/>
                          <a:latin typeface="+mn-lt"/>
                          <a:ea typeface="+mn-ea"/>
                          <a:cs typeface="+mn-cs"/>
                        </a:rPr>
                        <a:t>Eğitimci</a:t>
                      </a:r>
                      <a:endParaRPr lang="en-US" sz="1800" b="1" kern="1200" dirty="0">
                        <a:solidFill>
                          <a:schemeClr val="lt1"/>
                        </a:solidFill>
                        <a:effectLst/>
                        <a:latin typeface="+mn-lt"/>
                        <a:ea typeface="+mn-ea"/>
                        <a:cs typeface="+mn-cs"/>
                      </a:endParaRPr>
                    </a:p>
                  </a:txBody>
                  <a:tcPr marL="68580" marR="68580" marT="0" marB="0"/>
                </a:tc>
                <a:tc>
                  <a:txBody>
                    <a:bodyPr/>
                    <a:lstStyle/>
                    <a:p>
                      <a:pPr marL="0" marR="34290" algn="ctr" defTabSz="914400" rtl="0" eaLnBrk="1" latinLnBrk="0" hangingPunct="1">
                        <a:spcBef>
                          <a:spcPts val="0"/>
                        </a:spcBef>
                        <a:spcAft>
                          <a:spcPts val="0"/>
                        </a:spcAft>
                      </a:pPr>
                      <a:endParaRPr lang="en-US" sz="1800" b="1" kern="1200" dirty="0">
                        <a:solidFill>
                          <a:schemeClr val="lt1"/>
                        </a:solidFill>
                        <a:effectLst/>
                        <a:latin typeface="+mn-lt"/>
                        <a:ea typeface="+mn-ea"/>
                        <a:cs typeface="+mn-cs"/>
                      </a:endParaRPr>
                    </a:p>
                    <a:p>
                      <a:pPr marL="0" marR="34290" algn="ctr" defTabSz="914400" rtl="0" eaLnBrk="1" latinLnBrk="0" hangingPunct="1">
                        <a:spcBef>
                          <a:spcPts val="0"/>
                        </a:spcBef>
                        <a:spcAft>
                          <a:spcPts val="0"/>
                        </a:spcAft>
                      </a:pPr>
                      <a:r>
                        <a:rPr lang="tr-TR" sz="1800" b="1" kern="1200" dirty="0">
                          <a:solidFill>
                            <a:schemeClr val="lt1"/>
                          </a:solidFill>
                          <a:effectLst/>
                          <a:latin typeface="+mn-lt"/>
                          <a:ea typeface="+mn-ea"/>
                          <a:cs typeface="+mn-cs"/>
                        </a:rPr>
                        <a:t>Katılımcı Sayısı</a:t>
                      </a:r>
                      <a:endParaRPr lang="en-US" sz="1800" b="1" kern="1200" dirty="0">
                        <a:solidFill>
                          <a:schemeClr val="lt1"/>
                        </a:solidFill>
                        <a:effectLst/>
                        <a:latin typeface="+mn-lt"/>
                        <a:ea typeface="+mn-ea"/>
                        <a:cs typeface="+mn-cs"/>
                      </a:endParaRPr>
                    </a:p>
                  </a:txBody>
                  <a:tcPr marL="68580" marR="68580" marT="0" marB="0"/>
                </a:tc>
                <a:extLst>
                  <a:ext uri="{0D108BD9-81ED-4DB2-BD59-A6C34878D82A}">
                    <a16:rowId xmlns:a16="http://schemas.microsoft.com/office/drawing/2014/main" xmlns="" val="10000"/>
                  </a:ext>
                </a:extLst>
              </a:tr>
              <a:tr h="832080">
                <a:tc>
                  <a:txBody>
                    <a:bodyPr/>
                    <a:lstStyle/>
                    <a:p>
                      <a:pPr marL="0" marR="34290" algn="l">
                        <a:lnSpc>
                          <a:spcPct val="300000"/>
                        </a:lnSpc>
                        <a:spcBef>
                          <a:spcPts val="0"/>
                        </a:spcBef>
                        <a:spcAft>
                          <a:spcPts val="0"/>
                        </a:spcAft>
                      </a:pPr>
                      <a:r>
                        <a:rPr lang="tr-TR" sz="1600" dirty="0">
                          <a:solidFill>
                            <a:srgbClr val="FFFF00"/>
                          </a:solidFill>
                          <a:effectLst/>
                        </a:rPr>
                        <a:t>Evde Şarap Yapımı Kursu 1</a:t>
                      </a:r>
                      <a:endParaRPr lang="en-US" sz="16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34290" algn="ctr">
                        <a:spcBef>
                          <a:spcPts val="0"/>
                        </a:spcBef>
                        <a:spcAft>
                          <a:spcPts val="0"/>
                        </a:spcAft>
                      </a:pPr>
                      <a:endParaRPr lang="en-US" sz="1600" dirty="0">
                        <a:effectLst/>
                      </a:endParaRPr>
                    </a:p>
                    <a:p>
                      <a:pPr marL="0" marR="34290" algn="ctr">
                        <a:spcBef>
                          <a:spcPts val="0"/>
                        </a:spcBef>
                        <a:spcAft>
                          <a:spcPts val="0"/>
                        </a:spcAft>
                      </a:pPr>
                      <a:r>
                        <a:rPr lang="tr-TR" sz="1600" dirty="0">
                          <a:effectLst/>
                        </a:rPr>
                        <a:t>12 Ekim - 16 Kasım 2018</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34290" algn="ctr">
                        <a:spcBef>
                          <a:spcPts val="0"/>
                        </a:spcBef>
                        <a:spcAft>
                          <a:spcPts val="0"/>
                        </a:spcAft>
                      </a:pPr>
                      <a:endParaRPr lang="en-US" sz="1600" dirty="0">
                        <a:effectLst/>
                      </a:endParaRPr>
                    </a:p>
                    <a:p>
                      <a:pPr marL="0" marR="34290" algn="ctr">
                        <a:spcBef>
                          <a:spcPts val="0"/>
                        </a:spcBef>
                        <a:spcAft>
                          <a:spcPts val="0"/>
                        </a:spcAft>
                      </a:pPr>
                      <a:r>
                        <a:rPr lang="tr-TR" sz="1600" dirty="0">
                          <a:effectLst/>
                        </a:rPr>
                        <a:t>Bülent Yaltaöz</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34290" algn="ctr">
                        <a:spcBef>
                          <a:spcPts val="0"/>
                        </a:spcBef>
                        <a:spcAft>
                          <a:spcPts val="0"/>
                        </a:spcAft>
                      </a:pPr>
                      <a:endParaRPr lang="en-US" sz="1600" dirty="0">
                        <a:effectLst/>
                      </a:endParaRPr>
                    </a:p>
                    <a:p>
                      <a:pPr marL="0" marR="34290" algn="ctr">
                        <a:spcBef>
                          <a:spcPts val="0"/>
                        </a:spcBef>
                        <a:spcAft>
                          <a:spcPts val="0"/>
                        </a:spcAft>
                      </a:pPr>
                      <a:r>
                        <a:rPr lang="tr-TR" sz="1600" dirty="0">
                          <a:effectLst/>
                        </a:rPr>
                        <a:t>21 Kişi</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744721">
                <a:tc>
                  <a:txBody>
                    <a:bodyPr/>
                    <a:lstStyle/>
                    <a:p>
                      <a:pPr marL="0" marR="34290" algn="l">
                        <a:lnSpc>
                          <a:spcPct val="300000"/>
                        </a:lnSpc>
                        <a:spcBef>
                          <a:spcPts val="0"/>
                        </a:spcBef>
                        <a:spcAft>
                          <a:spcPts val="0"/>
                        </a:spcAft>
                      </a:pPr>
                      <a:r>
                        <a:rPr lang="tr-TR" sz="1600" dirty="0">
                          <a:solidFill>
                            <a:srgbClr val="FFFF00"/>
                          </a:solidFill>
                          <a:effectLst/>
                        </a:rPr>
                        <a:t>Evde Şarap Yapımı Kursu </a:t>
                      </a:r>
                      <a:r>
                        <a:rPr lang="en-US" sz="1600" dirty="0">
                          <a:solidFill>
                            <a:srgbClr val="FFFF00"/>
                          </a:solidFill>
                          <a:effectLst/>
                        </a:rPr>
                        <a:t>2</a:t>
                      </a:r>
                      <a:endParaRPr lang="en-US" sz="16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34290" algn="ctr">
                        <a:spcBef>
                          <a:spcPts val="0"/>
                        </a:spcBef>
                        <a:spcAft>
                          <a:spcPts val="0"/>
                        </a:spcAft>
                      </a:pPr>
                      <a:endParaRPr lang="en-US" sz="1600" dirty="0">
                        <a:effectLst/>
                      </a:endParaRPr>
                    </a:p>
                    <a:p>
                      <a:pPr marL="0" marR="34290" algn="ctr">
                        <a:spcBef>
                          <a:spcPts val="0"/>
                        </a:spcBef>
                        <a:spcAft>
                          <a:spcPts val="0"/>
                        </a:spcAft>
                      </a:pPr>
                      <a:r>
                        <a:rPr lang="tr-TR" sz="1600" dirty="0">
                          <a:effectLst/>
                        </a:rPr>
                        <a:t>30 Kasım</a:t>
                      </a:r>
                      <a:r>
                        <a:rPr lang="en-US" sz="1600" dirty="0">
                          <a:effectLst/>
                        </a:rPr>
                        <a:t> </a:t>
                      </a:r>
                      <a:r>
                        <a:rPr lang="tr-TR" sz="1600" dirty="0">
                          <a:effectLst/>
                        </a:rPr>
                        <a:t>- 4 Ocak 2018</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34290" algn="ctr">
                        <a:spcBef>
                          <a:spcPts val="0"/>
                        </a:spcBef>
                        <a:spcAft>
                          <a:spcPts val="0"/>
                        </a:spcAft>
                      </a:pPr>
                      <a:endParaRPr lang="en-US" sz="1600" dirty="0">
                        <a:effectLst/>
                      </a:endParaRPr>
                    </a:p>
                    <a:p>
                      <a:pPr marL="0" marR="34290" algn="ctr">
                        <a:spcBef>
                          <a:spcPts val="0"/>
                        </a:spcBef>
                        <a:spcAft>
                          <a:spcPts val="0"/>
                        </a:spcAft>
                      </a:pPr>
                      <a:r>
                        <a:rPr lang="tr-TR" sz="1600" dirty="0">
                          <a:effectLst/>
                        </a:rPr>
                        <a:t>Bülent Yaltaöz</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34290" algn="ctr">
                        <a:spcBef>
                          <a:spcPts val="0"/>
                        </a:spcBef>
                        <a:spcAft>
                          <a:spcPts val="0"/>
                        </a:spcAft>
                      </a:pPr>
                      <a:endParaRPr lang="en-US" sz="1600" dirty="0">
                        <a:effectLst/>
                      </a:endParaRPr>
                    </a:p>
                    <a:p>
                      <a:pPr marL="0" marR="34290" algn="ctr">
                        <a:spcBef>
                          <a:spcPts val="0"/>
                        </a:spcBef>
                        <a:spcAft>
                          <a:spcPts val="0"/>
                        </a:spcAft>
                      </a:pPr>
                      <a:r>
                        <a:rPr lang="tr-TR" sz="1600" dirty="0">
                          <a:effectLst/>
                        </a:rPr>
                        <a:t>19 Kişi</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832080">
                <a:tc>
                  <a:txBody>
                    <a:bodyPr/>
                    <a:lstStyle/>
                    <a:p>
                      <a:pPr marL="0" marR="34290" algn="l">
                        <a:lnSpc>
                          <a:spcPct val="300000"/>
                        </a:lnSpc>
                        <a:spcBef>
                          <a:spcPts val="0"/>
                        </a:spcBef>
                        <a:spcAft>
                          <a:spcPts val="0"/>
                        </a:spcAft>
                      </a:pPr>
                      <a:r>
                        <a:rPr lang="tr-TR" sz="1600" dirty="0">
                          <a:solidFill>
                            <a:srgbClr val="FFFF00"/>
                          </a:solidFill>
                          <a:effectLst/>
                        </a:rPr>
                        <a:t>PMP Eğitimi </a:t>
                      </a:r>
                      <a:endParaRPr lang="en-US" sz="16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34290" algn="ctr">
                        <a:spcBef>
                          <a:spcPts val="0"/>
                        </a:spcBef>
                        <a:spcAft>
                          <a:spcPts val="0"/>
                        </a:spcAft>
                      </a:pPr>
                      <a:endParaRPr lang="en-US" sz="1600" dirty="0">
                        <a:effectLst/>
                      </a:endParaRPr>
                    </a:p>
                    <a:p>
                      <a:pPr marL="0" marR="34290" algn="ctr">
                        <a:spcBef>
                          <a:spcPts val="0"/>
                        </a:spcBef>
                        <a:spcAft>
                          <a:spcPts val="0"/>
                        </a:spcAft>
                      </a:pPr>
                      <a:r>
                        <a:rPr lang="tr-TR" sz="1600" dirty="0">
                          <a:effectLst/>
                        </a:rPr>
                        <a:t>8 Aralık - 23 Aralık 2018</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34290" algn="ctr">
                        <a:spcBef>
                          <a:spcPts val="0"/>
                        </a:spcBef>
                        <a:spcAft>
                          <a:spcPts val="0"/>
                        </a:spcAft>
                      </a:pPr>
                      <a:endParaRPr lang="en-US" sz="1600" dirty="0">
                        <a:effectLst/>
                      </a:endParaRPr>
                    </a:p>
                    <a:p>
                      <a:pPr marL="0" marR="34290" algn="ctr">
                        <a:spcBef>
                          <a:spcPts val="0"/>
                        </a:spcBef>
                        <a:spcAft>
                          <a:spcPts val="0"/>
                        </a:spcAft>
                      </a:pPr>
                      <a:r>
                        <a:rPr lang="tr-TR" sz="1600" dirty="0">
                          <a:effectLst/>
                        </a:rPr>
                        <a:t>Taylan Ulaş Evcimen</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34290" algn="ctr">
                        <a:spcBef>
                          <a:spcPts val="0"/>
                        </a:spcBef>
                        <a:spcAft>
                          <a:spcPts val="0"/>
                        </a:spcAft>
                      </a:pPr>
                      <a:endParaRPr lang="en-US" sz="1600" dirty="0">
                        <a:effectLst/>
                      </a:endParaRPr>
                    </a:p>
                    <a:p>
                      <a:pPr marL="0" marR="34290" algn="ctr">
                        <a:spcBef>
                          <a:spcPts val="0"/>
                        </a:spcBef>
                        <a:spcAft>
                          <a:spcPts val="0"/>
                        </a:spcAft>
                      </a:pPr>
                      <a:r>
                        <a:rPr lang="tr-TR" sz="1600" dirty="0">
                          <a:effectLst/>
                        </a:rPr>
                        <a:t>17 Kişi</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bl>
          </a:graphicData>
        </a:graphic>
      </p:graphicFrame>
      <p:sp>
        <p:nvSpPr>
          <p:cNvPr id="7" name="Metin kutusu 6">
            <a:extLst>
              <a:ext uri="{FF2B5EF4-FFF2-40B4-BE49-F238E27FC236}">
                <a16:creationId xmlns:a16="http://schemas.microsoft.com/office/drawing/2014/main" xmlns="" id="{FB24054A-3AFA-4B66-B4DD-B46BC8E391DC}"/>
              </a:ext>
            </a:extLst>
          </p:cNvPr>
          <p:cNvSpPr txBox="1"/>
          <p:nvPr/>
        </p:nvSpPr>
        <p:spPr>
          <a:xfrm>
            <a:off x="11211516" y="3429000"/>
            <a:ext cx="769441" cy="3301068"/>
          </a:xfrm>
          <a:prstGeom prst="rect">
            <a:avLst/>
          </a:prstGeom>
          <a:noFill/>
        </p:spPr>
        <p:txBody>
          <a:bodyPr vert="vert" wrap="square" rtlCol="0">
            <a:spAutoFit/>
          </a:bodyPr>
          <a:lstStyle/>
          <a:p>
            <a:r>
              <a:rPr lang="en-US" sz="2000" b="1" dirty="0">
                <a:ln/>
                <a:solidFill>
                  <a:srgbClr val="0070C0"/>
                </a:solidFill>
                <a:effectLst>
                  <a:outerShdw blurRad="38100" dist="19050" dir="2700000" algn="tl" rotWithShape="0">
                    <a:schemeClr val="dk1">
                      <a:lumMod val="50000"/>
                      <a:alpha val="40000"/>
                    </a:schemeClr>
                  </a:outerShdw>
                </a:effectLst>
                <a:ea typeface="Segoe UI Black" panose="020B0A02040204020203" pitchFamily="34" charset="0"/>
              </a:rPr>
              <a:t>ETKİNLİKLER KOMİTESİ  </a:t>
            </a:r>
          </a:p>
          <a:p>
            <a:endParaRPr lang="tr-TR" spc="-300" dirty="0"/>
          </a:p>
        </p:txBody>
      </p:sp>
    </p:spTree>
    <p:extLst>
      <p:ext uri="{BB962C8B-B14F-4D97-AF65-F5344CB8AC3E}">
        <p14:creationId xmlns:p14="http://schemas.microsoft.com/office/powerpoint/2010/main" val="3068609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gradFill>
            <a:gsLst>
              <a:gs pos="1000">
                <a:schemeClr val="bg1"/>
              </a:gs>
              <a:gs pos="41000">
                <a:srgbClr val="FF0000"/>
              </a:gs>
              <a:gs pos="74000">
                <a:srgbClr val="C00000"/>
              </a:gs>
              <a:gs pos="94000">
                <a:schemeClr val="tx1">
                  <a:lumMod val="50000"/>
                  <a:lumOff val="50000"/>
                </a:schemeClr>
              </a:gs>
              <a:gs pos="100000">
                <a:schemeClr val="tx1"/>
              </a:gs>
            </a:gsLst>
            <a:lin ang="5400000" scaled="1"/>
          </a:gradFill>
          <a:effectLst/>
          <a:scene3d>
            <a:camera prst="orthographicFront"/>
            <a:lightRig rig="flood" dir="t"/>
          </a:scene3d>
          <a:sp3d prstMaterial="translucentPowder">
            <a:bevelT w="114300" prst="artDeco"/>
            <a:bevelB/>
          </a:sp3d>
        </p:spPr>
        <p:txBody>
          <a:bodyPr>
            <a:normAutofit/>
          </a:bodyPr>
          <a:lstStyle/>
          <a:p>
            <a:pPr algn="ctr"/>
            <a:r>
              <a:rPr lang="tr-TR" sz="6600" b="1" dirty="0">
                <a:solidFill>
                  <a:schemeClr val="accent4">
                    <a:lumMod val="40000"/>
                    <a:lumOff val="60000"/>
                  </a:schemeClr>
                </a:solidFill>
                <a:effectLst>
                  <a:outerShdw blurRad="38100" dist="38100" dir="2700000" algn="tl">
                    <a:srgbClr val="000000">
                      <a:alpha val="43137"/>
                    </a:srgbClr>
                  </a:outerShdw>
                </a:effectLst>
              </a:rPr>
              <a:t>  ODTÜ MEZUNLARI DERNEĞİ</a:t>
            </a:r>
          </a:p>
        </p:txBody>
      </p:sp>
      <p:pic>
        <p:nvPicPr>
          <p:cNvPr id="4" name="İçerik Yer Tutucusu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0" y="297021"/>
            <a:ext cx="1463040" cy="1463040"/>
          </a:xfrm>
        </p:spPr>
      </p:pic>
      <p:sp>
        <p:nvSpPr>
          <p:cNvPr id="5" name="İçerik Yer Tutucusu 4"/>
          <p:cNvSpPr>
            <a:spLocks noGrp="1"/>
          </p:cNvSpPr>
          <p:nvPr>
            <p:ph sz="half" idx="2"/>
          </p:nvPr>
        </p:nvSpPr>
        <p:spPr>
          <a:xfrm>
            <a:off x="0" y="1944710"/>
            <a:ext cx="11627014" cy="4676503"/>
          </a:xfrm>
          <a:pattFill prst="pct5">
            <a:fgClr>
              <a:schemeClr val="accent6">
                <a:lumMod val="75000"/>
              </a:schemeClr>
            </a:fgClr>
            <a:bgClr>
              <a:schemeClr val="bg1"/>
            </a:bgClr>
          </a:pattFill>
        </p:spPr>
        <p:txBody>
          <a:bodyPr>
            <a:noAutofit/>
          </a:bodyPr>
          <a:lstStyle/>
          <a:p>
            <a:pPr marL="0" indent="0">
              <a:buNone/>
            </a:pPr>
            <a:r>
              <a:rPr lang="tr-TR" sz="2000" dirty="0" smtClean="0">
                <a:latin typeface="High Tower Text" panose="02040502050506030303" pitchFamily="18" charset="0"/>
              </a:rPr>
              <a:t>“</a:t>
            </a:r>
            <a:r>
              <a:rPr lang="tr-TR" sz="2000" dirty="0">
                <a:latin typeface="High Tower Text" panose="02040502050506030303" pitchFamily="18" charset="0"/>
              </a:rPr>
              <a:t>Küçük Prens Kitapları </a:t>
            </a:r>
            <a:r>
              <a:rPr lang="tr-TR" sz="2000" dirty="0" smtClean="0">
                <a:latin typeface="High Tower Text" panose="02040502050506030303" pitchFamily="18" charset="0"/>
              </a:rPr>
              <a:t>Koleksiyonunu”</a:t>
            </a:r>
            <a:r>
              <a:rPr lang="en-US" sz="2000" dirty="0" smtClean="0">
                <a:latin typeface="High Tower Text" panose="02040502050506030303" pitchFamily="18" charset="0"/>
              </a:rPr>
              <a:t>nu </a:t>
            </a:r>
            <a:r>
              <a:rPr lang="tr-TR" sz="2000" dirty="0" smtClean="0">
                <a:latin typeface="High Tower Text" panose="02040502050506030303" pitchFamily="18" charset="0"/>
              </a:rPr>
              <a:t>öğrencilerle </a:t>
            </a:r>
            <a:r>
              <a:rPr lang="tr-TR" sz="2000" dirty="0">
                <a:latin typeface="High Tower Text" panose="02040502050506030303" pitchFamily="18" charset="0"/>
              </a:rPr>
              <a:t>buluşturmak amacıyla</a:t>
            </a:r>
            <a:r>
              <a:rPr lang="en-US" sz="2000" dirty="0">
                <a:latin typeface="High Tower Text" panose="02040502050506030303" pitchFamily="18" charset="0"/>
              </a:rPr>
              <a:t>, </a:t>
            </a:r>
            <a:endParaRPr lang="en-US" sz="2000" dirty="0" smtClean="0">
              <a:latin typeface="High Tower Text" panose="02040502050506030303" pitchFamily="18" charset="0"/>
            </a:endParaRPr>
          </a:p>
          <a:p>
            <a:r>
              <a:rPr lang="tr-TR" sz="2000" dirty="0" smtClean="0">
                <a:latin typeface="High Tower Text" panose="02040502050506030303" pitchFamily="18" charset="0"/>
              </a:rPr>
              <a:t>Çukurambar</a:t>
            </a:r>
            <a:r>
              <a:rPr lang="en-US" sz="2000" dirty="0" smtClean="0">
                <a:latin typeface="High Tower Text" panose="02040502050506030303" pitchFamily="18" charset="0"/>
              </a:rPr>
              <a:t> </a:t>
            </a:r>
            <a:r>
              <a:rPr lang="tr-TR" sz="2000" dirty="0" smtClean="0">
                <a:latin typeface="High Tower Text" panose="02040502050506030303" pitchFamily="18" charset="0"/>
              </a:rPr>
              <a:t>Arjantin </a:t>
            </a:r>
            <a:r>
              <a:rPr lang="tr-TR" sz="2000" dirty="0">
                <a:latin typeface="High Tower Text" panose="02040502050506030303" pitchFamily="18" charset="0"/>
              </a:rPr>
              <a:t>İlkokulu’ndan üç sınıftan toplam 75 öğrenci ve 3 </a:t>
            </a:r>
            <a:r>
              <a:rPr lang="tr-TR" sz="2000" dirty="0" smtClean="0">
                <a:latin typeface="High Tower Text" panose="02040502050506030303" pitchFamily="18" charset="0"/>
              </a:rPr>
              <a:t>öğretmen</a:t>
            </a:r>
            <a:r>
              <a:rPr lang="en-US" sz="2000" dirty="0" smtClean="0">
                <a:latin typeface="High Tower Text" panose="02040502050506030303" pitchFamily="18" charset="0"/>
              </a:rPr>
              <a:t> </a:t>
            </a:r>
            <a:r>
              <a:rPr lang="en-US" sz="2000" dirty="0" err="1" smtClean="0">
                <a:latin typeface="High Tower Text" panose="02040502050506030303" pitchFamily="18" charset="0"/>
              </a:rPr>
              <a:t>derneğimize</a:t>
            </a:r>
            <a:r>
              <a:rPr lang="en-US" sz="2000" dirty="0" smtClean="0">
                <a:latin typeface="High Tower Text" panose="02040502050506030303" pitchFamily="18" charset="0"/>
              </a:rPr>
              <a:t> </a:t>
            </a:r>
            <a:r>
              <a:rPr lang="en-US" sz="2000" dirty="0" err="1" smtClean="0">
                <a:latin typeface="High Tower Text" panose="02040502050506030303" pitchFamily="18" charset="0"/>
              </a:rPr>
              <a:t>davet</a:t>
            </a:r>
            <a:r>
              <a:rPr lang="en-US" sz="2000" dirty="0" smtClean="0">
                <a:latin typeface="High Tower Text" panose="02040502050506030303" pitchFamily="18" charset="0"/>
              </a:rPr>
              <a:t> </a:t>
            </a:r>
            <a:r>
              <a:rPr lang="en-US" sz="2000" dirty="0" err="1" smtClean="0">
                <a:latin typeface="High Tower Text" panose="02040502050506030303" pitchFamily="18" charset="0"/>
              </a:rPr>
              <a:t>edildi</a:t>
            </a:r>
            <a:r>
              <a:rPr lang="en-US" sz="2000" dirty="0" smtClean="0">
                <a:latin typeface="High Tower Text" panose="02040502050506030303" pitchFamily="18" charset="0"/>
              </a:rPr>
              <a:t>. K</a:t>
            </a:r>
            <a:r>
              <a:rPr lang="tr-TR" sz="2000" dirty="0" smtClean="0">
                <a:latin typeface="High Tower Text" panose="02040502050506030303" pitchFamily="18" charset="0"/>
              </a:rPr>
              <a:t>oleksiyoner Yıldıray Lise (Bio’ 97)</a:t>
            </a:r>
            <a:r>
              <a:rPr lang="en-US" sz="2000" dirty="0" smtClean="0">
                <a:latin typeface="High Tower Text" panose="02040502050506030303" pitchFamily="18" charset="0"/>
              </a:rPr>
              <a:t> </a:t>
            </a:r>
            <a:r>
              <a:rPr lang="tr-TR" sz="2000" dirty="0" smtClean="0">
                <a:latin typeface="High Tower Text" panose="02040502050506030303" pitchFamily="18" charset="0"/>
              </a:rPr>
              <a:t>koleksiyonu </a:t>
            </a:r>
            <a:r>
              <a:rPr lang="tr-TR" sz="2000" dirty="0">
                <a:latin typeface="High Tower Text" panose="02040502050506030303" pitchFamily="18" charset="0"/>
              </a:rPr>
              <a:t>hakkında bilgi verdi ve </a:t>
            </a:r>
            <a:r>
              <a:rPr lang="tr-TR" sz="2000" dirty="0" smtClean="0">
                <a:latin typeface="High Tower Text" panose="02040502050506030303" pitchFamily="18" charset="0"/>
              </a:rPr>
              <a:t>serge</a:t>
            </a:r>
            <a:r>
              <a:rPr lang="en-US" sz="2000" dirty="0" smtClean="0">
                <a:latin typeface="High Tower Text" panose="02040502050506030303" pitchFamily="18" charset="0"/>
              </a:rPr>
              <a:t>ye </a:t>
            </a:r>
            <a:r>
              <a:rPr lang="tr-TR" sz="2000" dirty="0" smtClean="0">
                <a:latin typeface="High Tower Text" panose="02040502050506030303" pitchFamily="18" charset="0"/>
              </a:rPr>
              <a:t>rehberlik </a:t>
            </a:r>
            <a:r>
              <a:rPr lang="tr-TR" sz="2000" dirty="0">
                <a:latin typeface="High Tower Text" panose="02040502050506030303" pitchFamily="18" charset="0"/>
              </a:rPr>
              <a:t>etti. </a:t>
            </a:r>
            <a:endParaRPr lang="en-US" sz="2000" dirty="0" smtClean="0">
              <a:latin typeface="High Tower Text" panose="02040502050506030303" pitchFamily="18" charset="0"/>
            </a:endParaRPr>
          </a:p>
          <a:p>
            <a:r>
              <a:rPr lang="tr-TR" sz="2000" dirty="0" smtClean="0">
                <a:latin typeface="High Tower Text" panose="02040502050506030303" pitchFamily="18" charset="0"/>
              </a:rPr>
              <a:t>Diğer </a:t>
            </a:r>
            <a:r>
              <a:rPr lang="tr-TR" sz="2000" dirty="0">
                <a:latin typeface="High Tower Text" panose="02040502050506030303" pitchFamily="18" charset="0"/>
              </a:rPr>
              <a:t>konuk </a:t>
            </a:r>
            <a:r>
              <a:rPr lang="tr-TR" sz="2000" dirty="0" smtClean="0">
                <a:latin typeface="High Tower Text" panose="02040502050506030303" pitchFamily="18" charset="0"/>
              </a:rPr>
              <a:t>okul</a:t>
            </a:r>
            <a:r>
              <a:rPr lang="en-US" sz="2000" dirty="0" smtClean="0">
                <a:latin typeface="High Tower Text" panose="02040502050506030303" pitchFamily="18" charset="0"/>
              </a:rPr>
              <a:t> </a:t>
            </a:r>
            <a:r>
              <a:rPr lang="tr-TR" sz="2000" dirty="0" smtClean="0">
                <a:latin typeface="High Tower Text" panose="02040502050506030303" pitchFamily="18" charset="0"/>
              </a:rPr>
              <a:t>ise </a:t>
            </a:r>
            <a:r>
              <a:rPr lang="tr-TR" sz="2000" dirty="0">
                <a:latin typeface="High Tower Text" panose="02040502050506030303" pitchFamily="18" charset="0"/>
              </a:rPr>
              <a:t>ODTÜ Geliştirme Vakfı Ankara Ortaokulundan 40 öğrenci ve 3 </a:t>
            </a:r>
            <a:r>
              <a:rPr lang="tr-TR" sz="2000" dirty="0" smtClean="0">
                <a:latin typeface="High Tower Text" panose="02040502050506030303" pitchFamily="18" charset="0"/>
              </a:rPr>
              <a:t>öğretmen</a:t>
            </a:r>
            <a:r>
              <a:rPr lang="en-US" sz="2000" dirty="0" smtClean="0">
                <a:latin typeface="High Tower Text" panose="02040502050506030303" pitchFamily="18" charset="0"/>
              </a:rPr>
              <a:t> </a:t>
            </a:r>
            <a:r>
              <a:rPr lang="en-US" sz="2000" dirty="0" err="1" smtClean="0">
                <a:latin typeface="High Tower Text" panose="02040502050506030303" pitchFamily="18" charset="0"/>
              </a:rPr>
              <a:t>oldu</a:t>
            </a:r>
            <a:r>
              <a:rPr lang="en-US" sz="2000" dirty="0" smtClean="0">
                <a:latin typeface="High Tower Text" panose="02040502050506030303" pitchFamily="18" charset="0"/>
              </a:rPr>
              <a:t>.</a:t>
            </a:r>
            <a:r>
              <a:rPr lang="tr-TR" sz="2000" dirty="0" smtClean="0">
                <a:latin typeface="High Tower Text" panose="02040502050506030303" pitchFamily="18" charset="0"/>
              </a:rPr>
              <a:t> </a:t>
            </a:r>
            <a:r>
              <a:rPr lang="en-US" sz="2000" dirty="0">
                <a:latin typeface="High Tower Text" panose="02040502050506030303" pitchFamily="18" charset="0"/>
              </a:rPr>
              <a:t>K</a:t>
            </a:r>
            <a:r>
              <a:rPr lang="tr-TR" sz="2000" dirty="0" smtClean="0">
                <a:latin typeface="High Tower Text" panose="02040502050506030303" pitchFamily="18" charset="0"/>
              </a:rPr>
              <a:t>oleksiyoner </a:t>
            </a:r>
            <a:r>
              <a:rPr lang="tr-TR" sz="2000" dirty="0">
                <a:latin typeface="High Tower Text" panose="02040502050506030303" pitchFamily="18" charset="0"/>
              </a:rPr>
              <a:t>İlyas Koç </a:t>
            </a:r>
            <a:r>
              <a:rPr lang="tr-TR" sz="2000" dirty="0" smtClean="0">
                <a:latin typeface="High Tower Text" panose="02040502050506030303" pitchFamily="18" charset="0"/>
              </a:rPr>
              <a:t>koleksiyonu </a:t>
            </a:r>
            <a:r>
              <a:rPr lang="tr-TR" sz="2000" dirty="0">
                <a:latin typeface="High Tower Text" panose="02040502050506030303" pitchFamily="18" charset="0"/>
              </a:rPr>
              <a:t>hakkında bilgi verdi ve </a:t>
            </a:r>
            <a:r>
              <a:rPr lang="tr-TR" sz="2000" dirty="0" smtClean="0">
                <a:latin typeface="High Tower Text" panose="02040502050506030303" pitchFamily="18" charset="0"/>
              </a:rPr>
              <a:t>sergi</a:t>
            </a:r>
            <a:r>
              <a:rPr lang="en-US" sz="2000" dirty="0" smtClean="0">
                <a:latin typeface="High Tower Text" panose="02040502050506030303" pitchFamily="18" charset="0"/>
              </a:rPr>
              <a:t>ye  </a:t>
            </a:r>
            <a:r>
              <a:rPr lang="en-US" sz="2000" dirty="0" err="1" smtClean="0">
                <a:latin typeface="High Tower Text" panose="02040502050506030303" pitchFamily="18" charset="0"/>
              </a:rPr>
              <a:t>rehber</a:t>
            </a:r>
            <a:r>
              <a:rPr lang="tr-TR" sz="2000" dirty="0" smtClean="0">
                <a:latin typeface="High Tower Text" panose="02040502050506030303" pitchFamily="18" charset="0"/>
              </a:rPr>
              <a:t>lik </a:t>
            </a:r>
            <a:r>
              <a:rPr lang="tr-TR" sz="2000" dirty="0">
                <a:latin typeface="High Tower Text" panose="02040502050506030303" pitchFamily="18" charset="0"/>
              </a:rPr>
              <a:t>etti. </a:t>
            </a:r>
            <a:endParaRPr lang="en-US" sz="2000" dirty="0">
              <a:latin typeface="High Tower Text" panose="02040502050506030303" pitchFamily="18" charset="0"/>
            </a:endParaRPr>
          </a:p>
          <a:p>
            <a:pPr marL="0" indent="0">
              <a:buNone/>
            </a:pPr>
            <a:endParaRPr lang="en-US" sz="2000" dirty="0">
              <a:latin typeface="High Tower Text" panose="02040502050506030303" pitchFamily="18" charset="0"/>
            </a:endParaRPr>
          </a:p>
          <a:p>
            <a:pPr marL="0" indent="0">
              <a:buNone/>
            </a:pPr>
            <a:endParaRPr lang="en-US" sz="20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pPr marL="0" indent="0">
              <a:buNone/>
            </a:pPr>
            <a:endParaRPr lang="en-US" sz="20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pPr marL="0" indent="0">
              <a:buNone/>
            </a:pPr>
            <a:endParaRPr lang="en-US" sz="20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pPr marL="0" indent="0">
              <a:buNone/>
            </a:pPr>
            <a:endParaRPr lang="tr-TR" sz="20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p:txBody>
      </p:sp>
      <p:sp>
        <p:nvSpPr>
          <p:cNvPr id="6" name="Metin kutusu 5">
            <a:extLst>
              <a:ext uri="{FF2B5EF4-FFF2-40B4-BE49-F238E27FC236}">
                <a16:creationId xmlns:a16="http://schemas.microsoft.com/office/drawing/2014/main" xmlns="" id="{62C4E286-BDF1-42D7-B7C0-461CDCD2AE04}"/>
              </a:ext>
            </a:extLst>
          </p:cNvPr>
          <p:cNvSpPr txBox="1"/>
          <p:nvPr/>
        </p:nvSpPr>
        <p:spPr>
          <a:xfrm>
            <a:off x="11119183" y="3429000"/>
            <a:ext cx="861774" cy="3301068"/>
          </a:xfrm>
          <a:prstGeom prst="rect">
            <a:avLst/>
          </a:prstGeom>
          <a:noFill/>
        </p:spPr>
        <p:txBody>
          <a:bodyPr vert="vert" wrap="square" rtlCol="0">
            <a:spAutoFit/>
          </a:bodyPr>
          <a:lstStyle/>
          <a:p>
            <a:r>
              <a:rPr lang="en-US" sz="2000" b="1" dirty="0">
                <a:ln/>
                <a:solidFill>
                  <a:srgbClr val="0070C0"/>
                </a:solidFill>
                <a:effectLst>
                  <a:outerShdw blurRad="38100" dist="19050" dir="2700000" algn="tl" rotWithShape="0">
                    <a:schemeClr val="dk1">
                      <a:lumMod val="50000"/>
                      <a:alpha val="40000"/>
                    </a:schemeClr>
                  </a:outerShdw>
                </a:effectLst>
                <a:ea typeface="Segoe UI Black" panose="020B0A02040204020203" pitchFamily="34" charset="0"/>
              </a:rPr>
              <a:t>ETKİNLİKLER KOMİTESİ  </a:t>
            </a:r>
          </a:p>
          <a:p>
            <a:endParaRPr lang="tr-TR" sz="2400" spc="-300" dirty="0"/>
          </a:p>
        </p:txBody>
      </p:sp>
      <p:pic>
        <p:nvPicPr>
          <p:cNvPr id="8" name="Resim 7" descr="kişi, insanlar, iç mekan, grup içeren bir resim&#10;&#10;Açıklama otomatik olarak oluşturuldu">
            <a:extLst>
              <a:ext uri="{FF2B5EF4-FFF2-40B4-BE49-F238E27FC236}">
                <a16:creationId xmlns:a16="http://schemas.microsoft.com/office/drawing/2014/main" xmlns="" id="{F9F49F46-1C4F-482C-91D4-34F0A77069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8957" y="3822743"/>
            <a:ext cx="3524250" cy="264318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0" name="Resim 9" descr="kişi, iç mekan, tavan, bina içeren bir resim&#10;&#10;Açıklama otomatik olarak oluşturuldu">
            <a:extLst>
              <a:ext uri="{FF2B5EF4-FFF2-40B4-BE49-F238E27FC236}">
                <a16:creationId xmlns:a16="http://schemas.microsoft.com/office/drawing/2014/main" xmlns="" id="{EE1508B5-AF65-4A37-952C-06180A62D3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18791" y="3757939"/>
            <a:ext cx="3524252" cy="264318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2668510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gradFill>
            <a:gsLst>
              <a:gs pos="1000">
                <a:schemeClr val="bg1"/>
              </a:gs>
              <a:gs pos="41000">
                <a:srgbClr val="FF0000"/>
              </a:gs>
              <a:gs pos="74000">
                <a:srgbClr val="C00000"/>
              </a:gs>
              <a:gs pos="94000">
                <a:schemeClr val="tx1">
                  <a:lumMod val="50000"/>
                  <a:lumOff val="50000"/>
                </a:schemeClr>
              </a:gs>
              <a:gs pos="100000">
                <a:schemeClr val="tx1"/>
              </a:gs>
            </a:gsLst>
            <a:lin ang="5400000" scaled="1"/>
          </a:gradFill>
          <a:effectLst/>
          <a:scene3d>
            <a:camera prst="orthographicFront"/>
            <a:lightRig rig="flood" dir="t"/>
          </a:scene3d>
          <a:sp3d prstMaterial="translucentPowder">
            <a:bevelT w="114300" prst="artDeco"/>
            <a:bevelB/>
          </a:sp3d>
        </p:spPr>
        <p:txBody>
          <a:bodyPr>
            <a:normAutofit/>
          </a:bodyPr>
          <a:lstStyle/>
          <a:p>
            <a:pPr algn="ctr"/>
            <a:r>
              <a:rPr lang="tr-TR" sz="6600" b="1" dirty="0">
                <a:solidFill>
                  <a:schemeClr val="accent4">
                    <a:lumMod val="40000"/>
                    <a:lumOff val="60000"/>
                  </a:schemeClr>
                </a:solidFill>
                <a:effectLst>
                  <a:outerShdw blurRad="38100" dist="38100" dir="2700000" algn="tl">
                    <a:srgbClr val="000000">
                      <a:alpha val="43137"/>
                    </a:srgbClr>
                  </a:outerShdw>
                </a:effectLst>
              </a:rPr>
              <a:t>  ODTÜ MEZUNLARI DERNEĞİ</a:t>
            </a:r>
          </a:p>
        </p:txBody>
      </p:sp>
      <p:pic>
        <p:nvPicPr>
          <p:cNvPr id="4" name="İçerik Yer Tutucusu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0" y="297021"/>
            <a:ext cx="1463040" cy="1463040"/>
          </a:xfrm>
        </p:spPr>
      </p:pic>
      <p:sp>
        <p:nvSpPr>
          <p:cNvPr id="5" name="İçerik Yer Tutucusu 4"/>
          <p:cNvSpPr>
            <a:spLocks noGrp="1"/>
          </p:cNvSpPr>
          <p:nvPr>
            <p:ph sz="half" idx="2"/>
          </p:nvPr>
        </p:nvSpPr>
        <p:spPr>
          <a:xfrm>
            <a:off x="0" y="1944710"/>
            <a:ext cx="11627014" cy="4676503"/>
          </a:xfrm>
          <a:pattFill prst="pct5">
            <a:fgClr>
              <a:schemeClr val="accent6">
                <a:lumMod val="75000"/>
              </a:schemeClr>
            </a:fgClr>
            <a:bgClr>
              <a:schemeClr val="bg1"/>
            </a:bgClr>
          </a:pattFill>
        </p:spPr>
        <p:txBody>
          <a:bodyPr>
            <a:normAutofit/>
          </a:bodyPr>
          <a:lstStyle/>
          <a:p>
            <a:pPr marL="0" indent="0" algn="ctr">
              <a:buNone/>
            </a:pPr>
            <a:r>
              <a:rPr lang="en-US" sz="2400" b="1" spc="-150"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rPr>
              <a:t>3. SINEMA KULÜBÜ</a:t>
            </a:r>
          </a:p>
          <a:p>
            <a:pPr marL="0" indent="0">
              <a:buNone/>
            </a:pPr>
            <a:endParaRPr lang="tr-TR" sz="2400" b="1" spc="-150" dirty="0">
              <a:latin typeface="High Tower Text" panose="02040502050506030303" pitchFamily="18" charset="0"/>
            </a:endParaRPr>
          </a:p>
          <a:p>
            <a:pPr marL="0" indent="0">
              <a:buNone/>
            </a:pPr>
            <a:r>
              <a:rPr lang="tr-TR" sz="2400" spc="-150" dirty="0">
                <a:latin typeface="High Tower Text" panose="02040502050506030303" pitchFamily="18" charset="0"/>
              </a:rPr>
              <a:t>Gerek dünya sineması gerekse de  giderek güçlenen ülkemiz sineması ile ilgili öne çıkan gelişmeleri  takip etmek, paylaşmak, periyodik olarak düzenlenecek toplantılarla sinema tarihi, seçilmiş filmler, yönetmenler, sinema akımları, sinema sanatçıları, film festivalleri, sinema ödülleri vb. hakkında sohbet etmek, film analizleri yapmak, bilgi alışverişinde bulunmak ve benzeri gibi amaçlarla kurulmuş olan sinema kulübümüz yeni dönemde gösterimlerine devam etmektedir. </a:t>
            </a:r>
            <a:endParaRPr lang="en-US" sz="2400" spc="-150" dirty="0">
              <a:latin typeface="High Tower Text" panose="02040502050506030303" pitchFamily="18" charset="0"/>
            </a:endParaRPr>
          </a:p>
          <a:p>
            <a:endParaRPr lang="en-US" sz="2400" spc="-150" dirty="0">
              <a:latin typeface="High Tower Text" panose="02040502050506030303" pitchFamily="18" charset="0"/>
            </a:endParaRPr>
          </a:p>
          <a:p>
            <a:pPr marL="0" indent="0">
              <a:buNone/>
            </a:pPr>
            <a:endParaRPr lang="en-US" sz="2400" b="1" spc="-150"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pPr marL="0" indent="0">
              <a:buNone/>
            </a:pPr>
            <a:endParaRPr lang="en-US" sz="2400" b="1" spc="-150"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pPr marL="0" indent="0">
              <a:buNone/>
            </a:pPr>
            <a:endParaRPr lang="en-US" sz="2400" b="1" spc="-150"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pPr marL="0" indent="0">
              <a:buNone/>
            </a:pPr>
            <a:endParaRPr lang="tr-TR" sz="2400" b="1" spc="-150"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p:txBody>
      </p:sp>
      <p:sp>
        <p:nvSpPr>
          <p:cNvPr id="6" name="Metin kutusu 5">
            <a:extLst>
              <a:ext uri="{FF2B5EF4-FFF2-40B4-BE49-F238E27FC236}">
                <a16:creationId xmlns:a16="http://schemas.microsoft.com/office/drawing/2014/main" xmlns="" id="{CCC9BDB9-6554-4AB5-B9EF-2E8425B0B1C5}"/>
              </a:ext>
            </a:extLst>
          </p:cNvPr>
          <p:cNvSpPr txBox="1"/>
          <p:nvPr/>
        </p:nvSpPr>
        <p:spPr>
          <a:xfrm>
            <a:off x="11273071" y="3429000"/>
            <a:ext cx="707886" cy="3301068"/>
          </a:xfrm>
          <a:prstGeom prst="rect">
            <a:avLst/>
          </a:prstGeom>
          <a:noFill/>
        </p:spPr>
        <p:txBody>
          <a:bodyPr vert="vert" wrap="square" rtlCol="0">
            <a:spAutoFit/>
          </a:bodyPr>
          <a:lstStyle/>
          <a:p>
            <a:r>
              <a:rPr lang="en-US" sz="1600" b="1" dirty="0">
                <a:ln/>
                <a:solidFill>
                  <a:srgbClr val="0070C0"/>
                </a:solidFill>
                <a:effectLst>
                  <a:outerShdw blurRad="38100" dist="19050" dir="2700000" algn="tl" rotWithShape="0">
                    <a:schemeClr val="dk1">
                      <a:lumMod val="50000"/>
                      <a:alpha val="40000"/>
                    </a:schemeClr>
                  </a:outerShdw>
                </a:effectLst>
                <a:ea typeface="Segoe UI Black" panose="020B0A02040204020203" pitchFamily="34" charset="0"/>
              </a:rPr>
              <a:t>ETKİNLİKLER KOMİTESİ  </a:t>
            </a:r>
          </a:p>
          <a:p>
            <a:endParaRPr lang="tr-TR" spc="-300" dirty="0"/>
          </a:p>
        </p:txBody>
      </p:sp>
    </p:spTree>
    <p:extLst>
      <p:ext uri="{BB962C8B-B14F-4D97-AF65-F5344CB8AC3E}">
        <p14:creationId xmlns:p14="http://schemas.microsoft.com/office/powerpoint/2010/main" val="2164854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gradFill>
            <a:gsLst>
              <a:gs pos="1000">
                <a:schemeClr val="bg1"/>
              </a:gs>
              <a:gs pos="41000">
                <a:srgbClr val="FF0000"/>
              </a:gs>
              <a:gs pos="74000">
                <a:srgbClr val="C00000"/>
              </a:gs>
              <a:gs pos="94000">
                <a:schemeClr val="tx1">
                  <a:lumMod val="50000"/>
                  <a:lumOff val="50000"/>
                </a:schemeClr>
              </a:gs>
              <a:gs pos="100000">
                <a:schemeClr val="tx1"/>
              </a:gs>
            </a:gsLst>
            <a:lin ang="5400000" scaled="1"/>
          </a:gradFill>
          <a:effectLst/>
          <a:scene3d>
            <a:camera prst="orthographicFront"/>
            <a:lightRig rig="flood" dir="t"/>
          </a:scene3d>
          <a:sp3d prstMaterial="translucentPowder">
            <a:bevelT w="114300" prst="artDeco"/>
            <a:bevelB/>
          </a:sp3d>
        </p:spPr>
        <p:txBody>
          <a:bodyPr>
            <a:normAutofit/>
          </a:bodyPr>
          <a:lstStyle/>
          <a:p>
            <a:pPr algn="ctr"/>
            <a:r>
              <a:rPr lang="tr-TR" sz="6600" b="1" dirty="0">
                <a:solidFill>
                  <a:schemeClr val="accent4">
                    <a:lumMod val="40000"/>
                    <a:lumOff val="60000"/>
                  </a:schemeClr>
                </a:solidFill>
                <a:effectLst>
                  <a:outerShdw blurRad="38100" dist="38100" dir="2700000" algn="tl">
                    <a:srgbClr val="000000">
                      <a:alpha val="43137"/>
                    </a:srgbClr>
                  </a:outerShdw>
                </a:effectLst>
              </a:rPr>
              <a:t>  ODTÜ MEZUNLARI DERNEĞİ</a:t>
            </a:r>
          </a:p>
        </p:txBody>
      </p:sp>
      <p:pic>
        <p:nvPicPr>
          <p:cNvPr id="4" name="İçerik Yer Tutucusu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0" y="297021"/>
            <a:ext cx="1463040" cy="1463040"/>
          </a:xfrm>
        </p:spPr>
      </p:pic>
      <p:sp>
        <p:nvSpPr>
          <p:cNvPr id="5" name="İçerik Yer Tutucusu 4"/>
          <p:cNvSpPr>
            <a:spLocks noGrp="1"/>
          </p:cNvSpPr>
          <p:nvPr>
            <p:ph sz="half" idx="2"/>
          </p:nvPr>
        </p:nvSpPr>
        <p:spPr>
          <a:xfrm>
            <a:off x="0" y="1944710"/>
            <a:ext cx="11627014" cy="4676503"/>
          </a:xfrm>
          <a:pattFill prst="pct5">
            <a:fgClr>
              <a:schemeClr val="accent6">
                <a:lumMod val="75000"/>
              </a:schemeClr>
            </a:fgClr>
            <a:bgClr>
              <a:schemeClr val="bg1"/>
            </a:bgClr>
          </a:pattFill>
        </p:spPr>
        <p:txBody>
          <a:bodyPr>
            <a:noAutofit/>
          </a:bodyPr>
          <a:lstStyle/>
          <a:p>
            <a:pPr marL="0" indent="0">
              <a:buNone/>
            </a:pPr>
            <a:r>
              <a:rPr lang="en-US" sz="2000" b="1" u="sng" spc="-150" dirty="0" err="1">
                <a:latin typeface="High Tower Text" panose="02040502050506030303" pitchFamily="18" charset="0"/>
              </a:rPr>
              <a:t>Yapılan</a:t>
            </a:r>
            <a:r>
              <a:rPr lang="en-US" sz="2000" b="1" u="sng" spc="-150" dirty="0">
                <a:latin typeface="High Tower Text" panose="02040502050506030303" pitchFamily="18" charset="0"/>
              </a:rPr>
              <a:t> </a:t>
            </a:r>
            <a:r>
              <a:rPr lang="en-US" sz="2000" b="1" u="sng" spc="-150" dirty="0" err="1">
                <a:latin typeface="High Tower Text" panose="02040502050506030303" pitchFamily="18" charset="0"/>
              </a:rPr>
              <a:t>Etkinlikler</a:t>
            </a:r>
            <a:endParaRPr lang="tr-TR" sz="2000" b="1" u="sng" spc="-150" dirty="0">
              <a:latin typeface="High Tower Text" panose="02040502050506030303" pitchFamily="18" charset="0"/>
            </a:endParaRPr>
          </a:p>
          <a:p>
            <a:pPr marL="0" indent="0">
              <a:buNone/>
            </a:pPr>
            <a:endParaRPr lang="tr-TR" sz="2000" b="1" u="sng" spc="-150" dirty="0">
              <a:latin typeface="High Tower Text" panose="02040502050506030303" pitchFamily="18" charset="0"/>
            </a:endParaRPr>
          </a:p>
          <a:p>
            <a:pPr marL="0" indent="0">
              <a:buNone/>
            </a:pPr>
            <a:endParaRPr lang="en-US" sz="2000" u="sng" spc="-150" dirty="0">
              <a:latin typeface="High Tower Text" panose="02040502050506030303" pitchFamily="18" charset="0"/>
            </a:endParaRPr>
          </a:p>
          <a:p>
            <a:pPr lvl="0"/>
            <a:r>
              <a:rPr lang="en-US" sz="2000" spc="-150" dirty="0">
                <a:latin typeface="High Tower Text" panose="02040502050506030303" pitchFamily="18" charset="0"/>
              </a:rPr>
              <a:t>18 </a:t>
            </a:r>
            <a:r>
              <a:rPr lang="en-US" sz="2000" spc="-150" dirty="0" err="1">
                <a:latin typeface="High Tower Text" panose="02040502050506030303" pitchFamily="18" charset="0"/>
              </a:rPr>
              <a:t>Ekim</a:t>
            </a:r>
            <a:r>
              <a:rPr lang="en-US" sz="2000" spc="-150" dirty="0">
                <a:latin typeface="High Tower Text" panose="02040502050506030303" pitchFamily="18" charset="0"/>
              </a:rPr>
              <a:t> 2018’de </a:t>
            </a:r>
            <a:r>
              <a:rPr lang="en-US" sz="2000" spc="-150" dirty="0" err="1">
                <a:latin typeface="High Tower Text" panose="02040502050506030303" pitchFamily="18" charset="0"/>
              </a:rPr>
              <a:t>İtalya</a:t>
            </a:r>
            <a:r>
              <a:rPr lang="en-US" sz="2000" spc="-150" dirty="0">
                <a:latin typeface="High Tower Text" panose="02040502050506030303" pitchFamily="18" charset="0"/>
              </a:rPr>
              <a:t> </a:t>
            </a:r>
            <a:r>
              <a:rPr lang="en-US" sz="2000" spc="-150" dirty="0" err="1">
                <a:latin typeface="High Tower Text" panose="02040502050506030303" pitchFamily="18" charset="0"/>
              </a:rPr>
              <a:t>Büyükelçiliği</a:t>
            </a:r>
            <a:r>
              <a:rPr lang="en-US" sz="2000" spc="-150" dirty="0">
                <a:latin typeface="High Tower Text" panose="02040502050506030303" pitchFamily="18" charset="0"/>
              </a:rPr>
              <a:t> </a:t>
            </a:r>
            <a:r>
              <a:rPr lang="en-US" sz="2000" spc="-150" dirty="0" err="1">
                <a:latin typeface="High Tower Text" panose="02040502050506030303" pitchFamily="18" charset="0"/>
              </a:rPr>
              <a:t>işbirliğiyle</a:t>
            </a:r>
            <a:r>
              <a:rPr lang="en-US" sz="2000" spc="-150" dirty="0">
                <a:latin typeface="High Tower Text" panose="02040502050506030303" pitchFamily="18" charset="0"/>
              </a:rPr>
              <a:t>; 18. </a:t>
            </a:r>
            <a:r>
              <a:rPr lang="en-US" sz="2000" spc="-150" dirty="0" err="1">
                <a:latin typeface="High Tower Text" panose="02040502050506030303" pitchFamily="18" charset="0"/>
              </a:rPr>
              <a:t>Dünyada</a:t>
            </a:r>
            <a:r>
              <a:rPr lang="en-US" sz="2000" spc="-150" dirty="0">
                <a:latin typeface="High Tower Text" panose="02040502050506030303" pitchFamily="18" charset="0"/>
              </a:rPr>
              <a:t> </a:t>
            </a:r>
            <a:r>
              <a:rPr lang="en-US" sz="2000" spc="-150" dirty="0" err="1">
                <a:latin typeface="High Tower Text" panose="02040502050506030303" pitchFamily="18" charset="0"/>
              </a:rPr>
              <a:t>İtalyan</a:t>
            </a:r>
            <a:r>
              <a:rPr lang="en-US" sz="2000" spc="-150" dirty="0">
                <a:latin typeface="High Tower Text" panose="02040502050506030303" pitchFamily="18" charset="0"/>
              </a:rPr>
              <a:t> </a:t>
            </a:r>
            <a:r>
              <a:rPr lang="en-US" sz="2000" spc="-150" dirty="0" err="1">
                <a:latin typeface="High Tower Text" panose="02040502050506030303" pitchFamily="18" charset="0"/>
              </a:rPr>
              <a:t>Dili</a:t>
            </a:r>
            <a:r>
              <a:rPr lang="en-US" sz="2000" spc="-150" dirty="0">
                <a:latin typeface="High Tower Text" panose="02040502050506030303" pitchFamily="18" charset="0"/>
              </a:rPr>
              <a:t> </a:t>
            </a:r>
            <a:r>
              <a:rPr lang="en-US" sz="2000" spc="-150" dirty="0" err="1">
                <a:latin typeface="High Tower Text" panose="02040502050506030303" pitchFamily="18" charset="0"/>
              </a:rPr>
              <a:t>Haftası</a:t>
            </a:r>
            <a:r>
              <a:rPr lang="en-US" sz="2000" spc="-150" dirty="0">
                <a:latin typeface="High Tower Text" panose="02040502050506030303" pitchFamily="18" charset="0"/>
              </a:rPr>
              <a:t> </a:t>
            </a:r>
            <a:r>
              <a:rPr lang="en-US" sz="2000" spc="-150" dirty="0" err="1">
                <a:latin typeface="High Tower Text" panose="02040502050506030303" pitchFamily="18" charset="0"/>
              </a:rPr>
              <a:t>kapsamında</a:t>
            </a:r>
            <a:r>
              <a:rPr lang="en-US" sz="2000" spc="-150" dirty="0">
                <a:latin typeface="High Tower Text" panose="02040502050506030303" pitchFamily="18" charset="0"/>
              </a:rPr>
              <a:t>, </a:t>
            </a:r>
            <a:r>
              <a:rPr lang="en-US" sz="2000" spc="-150" dirty="0" err="1">
                <a:latin typeface="High Tower Text" panose="02040502050506030303" pitchFamily="18" charset="0"/>
              </a:rPr>
              <a:t>yönetmenliği</a:t>
            </a:r>
            <a:r>
              <a:rPr lang="en-US" sz="2000" spc="-150" dirty="0">
                <a:latin typeface="High Tower Text" panose="02040502050506030303" pitchFamily="18" charset="0"/>
              </a:rPr>
              <a:t> Riccardo </a:t>
            </a:r>
            <a:r>
              <a:rPr lang="en-US" sz="2000" spc="-150" dirty="0" err="1">
                <a:latin typeface="High Tower Text" panose="02040502050506030303" pitchFamily="18" charset="0"/>
              </a:rPr>
              <a:t>Milani’ye</a:t>
            </a:r>
            <a:r>
              <a:rPr lang="en-US" sz="2000" spc="-150" dirty="0">
                <a:latin typeface="High Tower Text" panose="02040502050506030303" pitchFamily="18" charset="0"/>
              </a:rPr>
              <a:t> </a:t>
            </a:r>
            <a:r>
              <a:rPr lang="en-US" sz="2000" spc="-150" dirty="0" err="1">
                <a:latin typeface="High Tower Text" panose="02040502050506030303" pitchFamily="18" charset="0"/>
              </a:rPr>
              <a:t>ait</a:t>
            </a:r>
            <a:r>
              <a:rPr lang="en-US" sz="2000" spc="-150" dirty="0">
                <a:latin typeface="High Tower Text" panose="02040502050506030303" pitchFamily="18" charset="0"/>
              </a:rPr>
              <a:t> </a:t>
            </a:r>
            <a:r>
              <a:rPr lang="en-US" sz="2000" spc="-150" dirty="0" err="1">
                <a:latin typeface="High Tower Text" panose="02040502050506030303" pitchFamily="18" charset="0"/>
              </a:rPr>
              <a:t>olan</a:t>
            </a:r>
            <a:r>
              <a:rPr lang="en-US" sz="2000" spc="-150" dirty="0">
                <a:latin typeface="High Tower Text" panose="02040502050506030303" pitchFamily="18" charset="0"/>
              </a:rPr>
              <a:t> “</a:t>
            </a:r>
            <a:r>
              <a:rPr lang="en-US" sz="2000" spc="-150" dirty="0" err="1">
                <a:latin typeface="High Tower Text" panose="02040502050506030303" pitchFamily="18" charset="0"/>
              </a:rPr>
              <a:t>Scusate</a:t>
            </a:r>
            <a:r>
              <a:rPr lang="en-US" sz="2000" spc="-150" dirty="0">
                <a:latin typeface="High Tower Text" panose="02040502050506030303" pitchFamily="18" charset="0"/>
              </a:rPr>
              <a:t> se </a:t>
            </a:r>
            <a:r>
              <a:rPr lang="en-US" sz="2000" spc="-150" dirty="0" err="1">
                <a:latin typeface="High Tower Text" panose="02040502050506030303" pitchFamily="18" charset="0"/>
              </a:rPr>
              <a:t>esisto</a:t>
            </a:r>
            <a:r>
              <a:rPr lang="en-US" sz="2000" spc="-150" dirty="0">
                <a:latin typeface="High Tower Text" panose="02040502050506030303" pitchFamily="18" charset="0"/>
              </a:rPr>
              <a:t>!”- “HAYATTAYSAM KUSURA BAKMAYIN!” film </a:t>
            </a:r>
            <a:r>
              <a:rPr lang="en-US" sz="2000" spc="-150" dirty="0" err="1">
                <a:latin typeface="High Tower Text" panose="02040502050506030303" pitchFamily="18" charset="0"/>
              </a:rPr>
              <a:t>gösterimi</a:t>
            </a:r>
            <a:r>
              <a:rPr lang="en-US" sz="2000" spc="-150" dirty="0">
                <a:latin typeface="High Tower Text" panose="02040502050506030303" pitchFamily="18" charset="0"/>
              </a:rPr>
              <a:t> </a:t>
            </a:r>
            <a:r>
              <a:rPr lang="en-US" sz="2000" spc="-150" dirty="0" err="1">
                <a:latin typeface="High Tower Text" panose="02040502050506030303" pitchFamily="18" charset="0"/>
              </a:rPr>
              <a:t>yapılmıştır</a:t>
            </a:r>
            <a:r>
              <a:rPr lang="en-US" sz="2000" spc="-150" dirty="0">
                <a:latin typeface="High Tower Text" panose="02040502050506030303" pitchFamily="18" charset="0"/>
              </a:rPr>
              <a:t>.</a:t>
            </a:r>
          </a:p>
          <a:p>
            <a:pPr lvl="0"/>
            <a:r>
              <a:rPr lang="tr-TR" sz="2000" spc="-150" dirty="0">
                <a:latin typeface="High Tower Text" panose="02040502050506030303" pitchFamily="18" charset="0"/>
              </a:rPr>
              <a:t>31 Ekim 2018’de Brezilya popüler müziğinin en meşhur şarkıcılarından biri olan Elis Regina Carvalho Costa,  ya da bilinen ismiyle Elis Regina (d. </a:t>
            </a:r>
            <a:r>
              <a:rPr lang="tr-TR" sz="2000" spc="-150" dirty="0">
                <a:latin typeface="High Tower Text" panose="02040502050506030303" pitchFamily="18" charset="0"/>
                <a:hlinkClick r:id="rId4" tooltip="17 Mart"/>
              </a:rPr>
              <a:t>17 Mart</a:t>
            </a:r>
            <a:r>
              <a:rPr lang="tr-TR" sz="2000" spc="-150" dirty="0">
                <a:latin typeface="High Tower Text" panose="02040502050506030303" pitchFamily="18" charset="0"/>
              </a:rPr>
              <a:t> </a:t>
            </a:r>
            <a:r>
              <a:rPr lang="tr-TR" sz="2000" spc="-150" dirty="0">
                <a:latin typeface="High Tower Text" panose="02040502050506030303" pitchFamily="18" charset="0"/>
                <a:hlinkClick r:id="rId5" tooltip="1945"/>
              </a:rPr>
              <a:t>1945</a:t>
            </a:r>
            <a:r>
              <a:rPr lang="tr-TR" sz="2000" spc="-150" dirty="0">
                <a:latin typeface="High Tower Text" panose="02040502050506030303" pitchFamily="18" charset="0"/>
              </a:rPr>
              <a:t> – ö. </a:t>
            </a:r>
            <a:r>
              <a:rPr lang="tr-TR" sz="2000" spc="-150" dirty="0">
                <a:latin typeface="High Tower Text" panose="02040502050506030303" pitchFamily="18" charset="0"/>
                <a:hlinkClick r:id="rId6" tooltip="19 Ocak"/>
              </a:rPr>
              <a:t>19 Ocak</a:t>
            </a:r>
            <a:r>
              <a:rPr lang="tr-TR" sz="2000" spc="-150" dirty="0">
                <a:latin typeface="High Tower Text" panose="02040502050506030303" pitchFamily="18" charset="0"/>
              </a:rPr>
              <a:t> </a:t>
            </a:r>
            <a:r>
              <a:rPr lang="tr-TR" sz="2000" spc="-150" dirty="0">
                <a:latin typeface="High Tower Text" panose="02040502050506030303" pitchFamily="18" charset="0"/>
                <a:hlinkClick r:id="rId7" tooltip="1982"/>
              </a:rPr>
              <a:t>1982</a:t>
            </a:r>
            <a:r>
              <a:rPr lang="tr-TR" sz="2000" spc="-150" dirty="0">
                <a:latin typeface="High Tower Text" panose="02040502050506030303" pitchFamily="18" charset="0"/>
              </a:rPr>
              <a:t>)’nın bir biyografi filmi olan “ELİS” film gösterimi yapılmıştır.</a:t>
            </a:r>
            <a:endParaRPr lang="en-US" sz="2000" spc="-150" dirty="0">
              <a:latin typeface="High Tower Text" panose="02040502050506030303" pitchFamily="18" charset="0"/>
            </a:endParaRPr>
          </a:p>
          <a:p>
            <a:pPr lvl="0"/>
            <a:r>
              <a:rPr lang="en-US" sz="2000" spc="-150" dirty="0">
                <a:latin typeface="High Tower Text" panose="02040502050506030303" pitchFamily="18" charset="0"/>
              </a:rPr>
              <a:t>28 </a:t>
            </a:r>
            <a:r>
              <a:rPr lang="en-US" sz="2000" spc="-150" dirty="0" err="1">
                <a:latin typeface="High Tower Text" panose="02040502050506030303" pitchFamily="18" charset="0"/>
              </a:rPr>
              <a:t>Kasım</a:t>
            </a:r>
            <a:r>
              <a:rPr lang="en-US" sz="2000" spc="-150" dirty="0">
                <a:latin typeface="High Tower Text" panose="02040502050506030303" pitchFamily="18" charset="0"/>
              </a:rPr>
              <a:t> 2018’de </a:t>
            </a:r>
            <a:r>
              <a:rPr lang="en-US" sz="2000" spc="-150" dirty="0" err="1">
                <a:latin typeface="High Tower Text" panose="02040502050506030303" pitchFamily="18" charset="0"/>
              </a:rPr>
              <a:t>savaşın</a:t>
            </a:r>
            <a:r>
              <a:rPr lang="en-US" sz="2000" spc="-150" dirty="0">
                <a:latin typeface="High Tower Text" panose="02040502050506030303" pitchFamily="18" charset="0"/>
              </a:rPr>
              <a:t> </a:t>
            </a:r>
            <a:r>
              <a:rPr lang="en-US" sz="2000" spc="-150" dirty="0" err="1">
                <a:latin typeface="High Tower Text" panose="02040502050506030303" pitchFamily="18" charset="0"/>
              </a:rPr>
              <a:t>yarattığı</a:t>
            </a:r>
            <a:r>
              <a:rPr lang="en-US" sz="2000" spc="-150" dirty="0">
                <a:latin typeface="High Tower Text" panose="02040502050506030303" pitchFamily="18" charset="0"/>
              </a:rPr>
              <a:t> </a:t>
            </a:r>
            <a:r>
              <a:rPr lang="en-US" sz="2000" spc="-150" dirty="0" err="1">
                <a:latin typeface="High Tower Text" panose="02040502050506030303" pitchFamily="18" charset="0"/>
              </a:rPr>
              <a:t>toplumsal</a:t>
            </a:r>
            <a:r>
              <a:rPr lang="en-US" sz="2000" spc="-150" dirty="0">
                <a:latin typeface="High Tower Text" panose="02040502050506030303" pitchFamily="18" charset="0"/>
              </a:rPr>
              <a:t> </a:t>
            </a:r>
            <a:r>
              <a:rPr lang="en-US" sz="2000" spc="-150" dirty="0" err="1">
                <a:latin typeface="High Tower Text" panose="02040502050506030303" pitchFamily="18" charset="0"/>
              </a:rPr>
              <a:t>çöküntüden</a:t>
            </a:r>
            <a:r>
              <a:rPr lang="en-US" sz="2000" spc="-150" dirty="0">
                <a:latin typeface="High Tower Text" panose="02040502050506030303" pitchFamily="18" charset="0"/>
              </a:rPr>
              <a:t>, </a:t>
            </a:r>
            <a:r>
              <a:rPr lang="en-US" sz="2000" spc="-150" dirty="0" err="1">
                <a:latin typeface="High Tower Text" panose="02040502050506030303" pitchFamily="18" charset="0"/>
              </a:rPr>
              <a:t>yoksulluktan</a:t>
            </a:r>
            <a:r>
              <a:rPr lang="en-US" sz="2000" spc="-150" dirty="0">
                <a:latin typeface="High Tower Text" panose="02040502050506030303" pitchFamily="18" charset="0"/>
              </a:rPr>
              <a:t> </a:t>
            </a:r>
            <a:r>
              <a:rPr lang="en-US" sz="2000" spc="-150" dirty="0" err="1">
                <a:latin typeface="High Tower Text" panose="02040502050506030303" pitchFamily="18" charset="0"/>
              </a:rPr>
              <a:t>ve</a:t>
            </a:r>
            <a:r>
              <a:rPr lang="en-US" sz="2000" spc="-150" dirty="0">
                <a:latin typeface="High Tower Text" panose="02040502050506030303" pitchFamily="18" charset="0"/>
              </a:rPr>
              <a:t> </a:t>
            </a:r>
            <a:r>
              <a:rPr lang="en-US" sz="2000" spc="-150" dirty="0" err="1">
                <a:latin typeface="High Tower Text" panose="02040502050506030303" pitchFamily="18" charset="0"/>
              </a:rPr>
              <a:t>yalnızlıktan</a:t>
            </a:r>
            <a:r>
              <a:rPr lang="en-US" sz="2000" spc="-150" dirty="0">
                <a:latin typeface="High Tower Text" panose="02040502050506030303" pitchFamily="18" charset="0"/>
              </a:rPr>
              <a:t> </a:t>
            </a:r>
            <a:r>
              <a:rPr lang="en-US" sz="2000" spc="-150" dirty="0" err="1">
                <a:latin typeface="High Tower Text" panose="02040502050506030303" pitchFamily="18" charset="0"/>
              </a:rPr>
              <a:t>kurtulmak</a:t>
            </a:r>
            <a:r>
              <a:rPr lang="en-US" sz="2000" spc="-150" dirty="0">
                <a:latin typeface="High Tower Text" panose="02040502050506030303" pitchFamily="18" charset="0"/>
              </a:rPr>
              <a:t> için, </a:t>
            </a:r>
            <a:r>
              <a:rPr lang="en-US" sz="2000" spc="-150" dirty="0" err="1">
                <a:latin typeface="High Tower Text" panose="02040502050506030303" pitchFamily="18" charset="0"/>
              </a:rPr>
              <a:t>İzmir’den</a:t>
            </a:r>
            <a:r>
              <a:rPr lang="en-US" sz="2000" spc="-150" dirty="0">
                <a:latin typeface="High Tower Text" panose="02040502050506030303" pitchFamily="18" charset="0"/>
              </a:rPr>
              <a:t> </a:t>
            </a:r>
            <a:r>
              <a:rPr lang="en-US" sz="2000" spc="-150" dirty="0" err="1">
                <a:latin typeface="High Tower Text" panose="02040502050506030303" pitchFamily="18" charset="0"/>
              </a:rPr>
              <a:t>gemiyle</a:t>
            </a:r>
            <a:r>
              <a:rPr lang="en-US" sz="2000" spc="-150" dirty="0">
                <a:latin typeface="High Tower Text" panose="02040502050506030303" pitchFamily="18" charset="0"/>
              </a:rPr>
              <a:t> </a:t>
            </a:r>
            <a:r>
              <a:rPr lang="en-US" sz="2000" spc="-150" dirty="0" err="1">
                <a:latin typeface="High Tower Text" panose="02040502050506030303" pitchFamily="18" charset="0"/>
              </a:rPr>
              <a:t>Amerika’ya</a:t>
            </a:r>
            <a:r>
              <a:rPr lang="en-US" sz="2000" spc="-150" dirty="0">
                <a:latin typeface="High Tower Text" panose="02040502050506030303" pitchFamily="18" charset="0"/>
              </a:rPr>
              <a:t> </a:t>
            </a:r>
            <a:r>
              <a:rPr lang="en-US" sz="2000" spc="-150" dirty="0" err="1">
                <a:latin typeface="High Tower Text" panose="02040502050506030303" pitchFamily="18" charset="0"/>
              </a:rPr>
              <a:t>yolculuğa</a:t>
            </a:r>
            <a:r>
              <a:rPr lang="en-US" sz="2000" spc="-150" dirty="0">
                <a:latin typeface="High Tower Text" panose="02040502050506030303" pitchFamily="18" charset="0"/>
              </a:rPr>
              <a:t> </a:t>
            </a:r>
            <a:r>
              <a:rPr lang="en-US" sz="2000" spc="-150" dirty="0" err="1">
                <a:latin typeface="High Tower Text" panose="02040502050506030303" pitchFamily="18" charset="0"/>
              </a:rPr>
              <a:t>çıkan</a:t>
            </a:r>
            <a:r>
              <a:rPr lang="en-US" sz="2000" spc="-150" dirty="0">
                <a:latin typeface="High Tower Text" panose="02040502050506030303" pitchFamily="18" charset="0"/>
              </a:rPr>
              <a:t> 700 </a:t>
            </a:r>
            <a:r>
              <a:rPr lang="en-US" sz="2000" spc="-150" dirty="0" err="1">
                <a:latin typeface="High Tower Text" panose="02040502050506030303" pitchFamily="18" charset="0"/>
              </a:rPr>
              <a:t>genç</a:t>
            </a:r>
            <a:r>
              <a:rPr lang="en-US" sz="2000" spc="-150" dirty="0">
                <a:latin typeface="High Tower Text" panose="02040502050506030303" pitchFamily="18" charset="0"/>
              </a:rPr>
              <a:t> </a:t>
            </a:r>
            <a:r>
              <a:rPr lang="en-US" sz="2000" spc="-150" dirty="0" err="1">
                <a:latin typeface="High Tower Text" panose="02040502050506030303" pitchFamily="18" charset="0"/>
              </a:rPr>
              <a:t>kızın</a:t>
            </a:r>
            <a:r>
              <a:rPr lang="en-US" sz="2000" spc="-150" dirty="0">
                <a:latin typeface="High Tower Text" panose="02040502050506030303" pitchFamily="18" charset="0"/>
              </a:rPr>
              <a:t> </a:t>
            </a:r>
            <a:r>
              <a:rPr lang="en-US" sz="2000" spc="-150" dirty="0" err="1">
                <a:latin typeface="High Tower Text" panose="02040502050506030303" pitchFamily="18" charset="0"/>
              </a:rPr>
              <a:t>hüzünlü</a:t>
            </a:r>
            <a:r>
              <a:rPr lang="en-US" sz="2000" spc="-150" dirty="0">
                <a:latin typeface="High Tower Text" panose="02040502050506030303" pitchFamily="18" charset="0"/>
              </a:rPr>
              <a:t> </a:t>
            </a:r>
            <a:r>
              <a:rPr lang="en-US" sz="2000" spc="-150" dirty="0" err="1">
                <a:latin typeface="High Tower Text" panose="02040502050506030303" pitchFamily="18" charset="0"/>
              </a:rPr>
              <a:t>hikayesi</a:t>
            </a:r>
            <a:r>
              <a:rPr lang="en-US" sz="2000" spc="-150" dirty="0">
                <a:latin typeface="High Tower Text" panose="02040502050506030303" pitchFamily="18" charset="0"/>
              </a:rPr>
              <a:t> </a:t>
            </a:r>
            <a:r>
              <a:rPr lang="en-US" sz="2000" spc="-150" dirty="0" err="1">
                <a:latin typeface="High Tower Text" panose="02040502050506030303" pitchFamily="18" charset="0"/>
              </a:rPr>
              <a:t>olan</a:t>
            </a:r>
            <a:r>
              <a:rPr lang="en-US" sz="2000" spc="-150" dirty="0">
                <a:latin typeface="High Tower Text" panose="02040502050506030303" pitchFamily="18" charset="0"/>
              </a:rPr>
              <a:t> “GELİNLER” film </a:t>
            </a:r>
            <a:r>
              <a:rPr lang="en-US" sz="2000" spc="-150" dirty="0" err="1">
                <a:latin typeface="High Tower Text" panose="02040502050506030303" pitchFamily="18" charset="0"/>
              </a:rPr>
              <a:t>gösterimi</a:t>
            </a:r>
            <a:r>
              <a:rPr lang="en-US" sz="2000" spc="-150" dirty="0">
                <a:latin typeface="High Tower Text" panose="02040502050506030303" pitchFamily="18" charset="0"/>
              </a:rPr>
              <a:t> </a:t>
            </a:r>
            <a:r>
              <a:rPr lang="en-US" sz="2000" spc="-150" dirty="0" err="1">
                <a:latin typeface="High Tower Text" panose="02040502050506030303" pitchFamily="18" charset="0"/>
              </a:rPr>
              <a:t>yapılmıştır</a:t>
            </a:r>
            <a:r>
              <a:rPr lang="en-US" sz="2000" spc="-150" dirty="0">
                <a:latin typeface="High Tower Text" panose="02040502050506030303" pitchFamily="18" charset="0"/>
              </a:rPr>
              <a:t>. Film </a:t>
            </a:r>
            <a:r>
              <a:rPr lang="en-US" sz="2000" spc="-150" dirty="0" err="1">
                <a:latin typeface="High Tower Text" panose="02040502050506030303" pitchFamily="18" charset="0"/>
              </a:rPr>
              <a:t>sonunda</a:t>
            </a:r>
            <a:r>
              <a:rPr lang="en-US" sz="2000" spc="-150" dirty="0">
                <a:latin typeface="High Tower Text" panose="02040502050506030303" pitchFamily="18" charset="0"/>
              </a:rPr>
              <a:t> </a:t>
            </a:r>
            <a:r>
              <a:rPr lang="en-US" sz="2000" spc="-150" dirty="0" err="1">
                <a:latin typeface="High Tower Text" panose="02040502050506030303" pitchFamily="18" charset="0"/>
              </a:rPr>
              <a:t>Canan</a:t>
            </a:r>
            <a:r>
              <a:rPr lang="en-US" sz="2000" spc="-150" dirty="0">
                <a:latin typeface="High Tower Text" panose="02040502050506030303" pitchFamily="18" charset="0"/>
              </a:rPr>
              <a:t> </a:t>
            </a:r>
            <a:r>
              <a:rPr lang="en-US" sz="2000" spc="-150" dirty="0" err="1">
                <a:latin typeface="High Tower Text" panose="02040502050506030303" pitchFamily="18" charset="0"/>
              </a:rPr>
              <a:t>Ceran</a:t>
            </a:r>
            <a:r>
              <a:rPr lang="en-US" sz="2000" spc="-150" dirty="0">
                <a:latin typeface="High Tower Text" panose="02040502050506030303" pitchFamily="18" charset="0"/>
              </a:rPr>
              <a:t> </a:t>
            </a:r>
            <a:r>
              <a:rPr lang="en-US" sz="2000" spc="-150" dirty="0" err="1">
                <a:latin typeface="High Tower Text" panose="02040502050506030303" pitchFamily="18" charset="0"/>
              </a:rPr>
              <a:t>ile</a:t>
            </a:r>
            <a:r>
              <a:rPr lang="en-US" sz="2000" spc="-150" dirty="0">
                <a:latin typeface="High Tower Text" panose="02040502050506030303" pitchFamily="18" charset="0"/>
              </a:rPr>
              <a:t> film </a:t>
            </a:r>
            <a:r>
              <a:rPr lang="en-US" sz="2000" spc="-150" dirty="0" err="1">
                <a:latin typeface="High Tower Text" panose="02040502050506030303" pitchFamily="18" charset="0"/>
              </a:rPr>
              <a:t>üzerine</a:t>
            </a:r>
            <a:r>
              <a:rPr lang="en-US" sz="2000" spc="-150" dirty="0">
                <a:latin typeface="High Tower Text" panose="02040502050506030303" pitchFamily="18" charset="0"/>
              </a:rPr>
              <a:t> </a:t>
            </a:r>
            <a:r>
              <a:rPr lang="en-US" sz="2000" spc="-150" dirty="0" err="1">
                <a:latin typeface="High Tower Text" panose="02040502050506030303" pitchFamily="18" charset="0"/>
              </a:rPr>
              <a:t>sohbet</a:t>
            </a:r>
            <a:r>
              <a:rPr lang="en-US" sz="2000" spc="-150" dirty="0">
                <a:latin typeface="High Tower Text" panose="02040502050506030303" pitchFamily="18" charset="0"/>
              </a:rPr>
              <a:t> </a:t>
            </a:r>
            <a:r>
              <a:rPr lang="en-US" sz="2000" spc="-150" dirty="0" err="1">
                <a:latin typeface="High Tower Text" panose="02040502050506030303" pitchFamily="18" charset="0"/>
              </a:rPr>
              <a:t>gerçekleştirilmiştir</a:t>
            </a:r>
            <a:r>
              <a:rPr lang="en-US" sz="2000" spc="-150" dirty="0">
                <a:latin typeface="High Tower Text" panose="02040502050506030303" pitchFamily="18" charset="0"/>
              </a:rPr>
              <a:t>.</a:t>
            </a:r>
          </a:p>
          <a:p>
            <a:pPr lvl="0"/>
            <a:r>
              <a:rPr lang="en-US" sz="2000" spc="-150" dirty="0">
                <a:latin typeface="High Tower Text" panose="02040502050506030303" pitchFamily="18" charset="0"/>
              </a:rPr>
              <a:t>5 </a:t>
            </a:r>
            <a:r>
              <a:rPr lang="en-US" sz="2000" spc="-150" dirty="0" err="1">
                <a:latin typeface="High Tower Text" panose="02040502050506030303" pitchFamily="18" charset="0"/>
              </a:rPr>
              <a:t>Aralık</a:t>
            </a:r>
            <a:r>
              <a:rPr lang="en-US" sz="2000" spc="-150" dirty="0">
                <a:latin typeface="High Tower Text" panose="02040502050506030303" pitchFamily="18" charset="0"/>
              </a:rPr>
              <a:t> 2018’de GELİNLER </a:t>
            </a:r>
            <a:r>
              <a:rPr lang="en-US" sz="2000" spc="-150" dirty="0" err="1">
                <a:latin typeface="High Tower Text" panose="02040502050506030303" pitchFamily="18" charset="0"/>
              </a:rPr>
              <a:t>Filmi</a:t>
            </a:r>
            <a:r>
              <a:rPr lang="en-US" sz="2000" spc="-150" dirty="0">
                <a:latin typeface="High Tower Text" panose="02040502050506030303" pitchFamily="18" charset="0"/>
              </a:rPr>
              <a:t> </a:t>
            </a:r>
            <a:r>
              <a:rPr lang="en-US" sz="2000" spc="-150" dirty="0" err="1">
                <a:latin typeface="High Tower Text" panose="02040502050506030303" pitchFamily="18" charset="0"/>
              </a:rPr>
              <a:t>yoğun</a:t>
            </a:r>
            <a:r>
              <a:rPr lang="en-US" sz="2000" spc="-150" dirty="0">
                <a:latin typeface="High Tower Text" panose="02040502050506030303" pitchFamily="18" charset="0"/>
              </a:rPr>
              <a:t> </a:t>
            </a:r>
            <a:r>
              <a:rPr lang="en-US" sz="2000" spc="-150" dirty="0" err="1">
                <a:latin typeface="High Tower Text" panose="02040502050506030303" pitchFamily="18" charset="0"/>
              </a:rPr>
              <a:t>istek</a:t>
            </a:r>
            <a:r>
              <a:rPr lang="en-US" sz="2000" spc="-150" dirty="0">
                <a:latin typeface="High Tower Text" panose="02040502050506030303" pitchFamily="18" charset="0"/>
              </a:rPr>
              <a:t> </a:t>
            </a:r>
            <a:r>
              <a:rPr lang="en-US" sz="2000" spc="-150" dirty="0" err="1">
                <a:latin typeface="High Tower Text" panose="02040502050506030303" pitchFamily="18" charset="0"/>
              </a:rPr>
              <a:t>üzerine</a:t>
            </a:r>
            <a:r>
              <a:rPr lang="en-US" sz="2000" spc="-150" dirty="0">
                <a:latin typeface="High Tower Text" panose="02040502050506030303" pitchFamily="18" charset="0"/>
              </a:rPr>
              <a:t> </a:t>
            </a:r>
            <a:r>
              <a:rPr lang="en-US" sz="2000" spc="-150" dirty="0" err="1">
                <a:latin typeface="High Tower Text" panose="02040502050506030303" pitchFamily="18" charset="0"/>
              </a:rPr>
              <a:t>ikinci</a:t>
            </a:r>
            <a:r>
              <a:rPr lang="en-US" sz="2000" spc="-150" dirty="0">
                <a:latin typeface="High Tower Text" panose="02040502050506030303" pitchFamily="18" charset="0"/>
              </a:rPr>
              <a:t> </a:t>
            </a:r>
            <a:r>
              <a:rPr lang="en-US" sz="2000" spc="-150" dirty="0" err="1">
                <a:latin typeface="High Tower Text" panose="02040502050506030303" pitchFamily="18" charset="0"/>
              </a:rPr>
              <a:t>kez</a:t>
            </a:r>
            <a:r>
              <a:rPr lang="en-US" sz="2000" spc="-150" dirty="0">
                <a:latin typeface="High Tower Text" panose="02040502050506030303" pitchFamily="18" charset="0"/>
              </a:rPr>
              <a:t> </a:t>
            </a:r>
            <a:r>
              <a:rPr lang="en-US" sz="2000" spc="-150" dirty="0" err="1">
                <a:latin typeface="High Tower Text" panose="02040502050506030303" pitchFamily="18" charset="0"/>
              </a:rPr>
              <a:t>gösterimi</a:t>
            </a:r>
            <a:r>
              <a:rPr lang="en-US" sz="2000" spc="-150" dirty="0">
                <a:latin typeface="High Tower Text" panose="02040502050506030303" pitchFamily="18" charset="0"/>
              </a:rPr>
              <a:t> </a:t>
            </a:r>
            <a:r>
              <a:rPr lang="en-US" sz="2000" spc="-150" dirty="0" err="1">
                <a:latin typeface="High Tower Text" panose="02040502050506030303" pitchFamily="18" charset="0"/>
              </a:rPr>
              <a:t>yapılmıştır</a:t>
            </a:r>
            <a:r>
              <a:rPr lang="en-US" sz="2000" spc="-150" dirty="0">
                <a:latin typeface="High Tower Text" panose="02040502050506030303" pitchFamily="18" charset="0"/>
              </a:rPr>
              <a:t>.</a:t>
            </a:r>
          </a:p>
          <a:p>
            <a:pPr marL="0" indent="0">
              <a:buNone/>
            </a:pPr>
            <a:endParaRPr lang="en-US" sz="2000" spc="-150" dirty="0">
              <a:latin typeface="High Tower Text" panose="02040502050506030303" pitchFamily="18" charset="0"/>
            </a:endParaRPr>
          </a:p>
          <a:p>
            <a:pPr marL="0" indent="0">
              <a:buNone/>
            </a:pPr>
            <a:endParaRPr lang="en-US" sz="2000" b="1" spc="-150"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pPr marL="0" indent="0">
              <a:buNone/>
            </a:pPr>
            <a:endParaRPr lang="en-US" sz="2000" b="1" spc="-150"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pPr marL="0" indent="0">
              <a:buNone/>
            </a:pPr>
            <a:endParaRPr lang="en-US" sz="2000" b="1" spc="-150"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pPr marL="0" indent="0">
              <a:buNone/>
            </a:pPr>
            <a:endParaRPr lang="tr-TR" sz="2000" b="1" spc="-150"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p:txBody>
      </p:sp>
      <p:sp>
        <p:nvSpPr>
          <p:cNvPr id="6" name="Metin kutusu 5">
            <a:extLst>
              <a:ext uri="{FF2B5EF4-FFF2-40B4-BE49-F238E27FC236}">
                <a16:creationId xmlns:a16="http://schemas.microsoft.com/office/drawing/2014/main" xmlns="" id="{3C6927A2-C722-4C96-94B0-FEC7AC42932B}"/>
              </a:ext>
            </a:extLst>
          </p:cNvPr>
          <p:cNvSpPr txBox="1"/>
          <p:nvPr/>
        </p:nvSpPr>
        <p:spPr>
          <a:xfrm>
            <a:off x="11273071" y="3429000"/>
            <a:ext cx="707886" cy="3301068"/>
          </a:xfrm>
          <a:prstGeom prst="rect">
            <a:avLst/>
          </a:prstGeom>
          <a:noFill/>
        </p:spPr>
        <p:txBody>
          <a:bodyPr vert="vert" wrap="square" rtlCol="0">
            <a:spAutoFit/>
          </a:bodyPr>
          <a:lstStyle/>
          <a:p>
            <a:r>
              <a:rPr lang="en-US" sz="1600" b="1" dirty="0">
                <a:ln/>
                <a:solidFill>
                  <a:srgbClr val="0070C0"/>
                </a:solidFill>
                <a:effectLst>
                  <a:outerShdw blurRad="38100" dist="19050" dir="2700000" algn="tl" rotWithShape="0">
                    <a:schemeClr val="dk1">
                      <a:lumMod val="50000"/>
                      <a:alpha val="40000"/>
                    </a:schemeClr>
                  </a:outerShdw>
                </a:effectLst>
                <a:ea typeface="Segoe UI Black" panose="020B0A02040204020203" pitchFamily="34" charset="0"/>
              </a:rPr>
              <a:t>ETKİNLİKLER KOMİTESİ  </a:t>
            </a:r>
          </a:p>
          <a:p>
            <a:endParaRPr lang="tr-TR" spc="-300" dirty="0"/>
          </a:p>
        </p:txBody>
      </p:sp>
    </p:spTree>
    <p:extLst>
      <p:ext uri="{BB962C8B-B14F-4D97-AF65-F5344CB8AC3E}">
        <p14:creationId xmlns:p14="http://schemas.microsoft.com/office/powerpoint/2010/main" val="4006871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gradFill>
            <a:gsLst>
              <a:gs pos="1000">
                <a:schemeClr val="bg1"/>
              </a:gs>
              <a:gs pos="41000">
                <a:srgbClr val="FF0000"/>
              </a:gs>
              <a:gs pos="74000">
                <a:srgbClr val="C00000"/>
              </a:gs>
              <a:gs pos="94000">
                <a:schemeClr val="tx1">
                  <a:lumMod val="50000"/>
                  <a:lumOff val="50000"/>
                </a:schemeClr>
              </a:gs>
              <a:gs pos="100000">
                <a:schemeClr val="tx1"/>
              </a:gs>
            </a:gsLst>
            <a:lin ang="5400000" scaled="1"/>
          </a:gradFill>
          <a:effectLst/>
          <a:scene3d>
            <a:camera prst="orthographicFront"/>
            <a:lightRig rig="flood" dir="t"/>
          </a:scene3d>
          <a:sp3d prstMaterial="translucentPowder">
            <a:bevelT w="114300" prst="artDeco"/>
            <a:bevelB/>
          </a:sp3d>
        </p:spPr>
        <p:txBody>
          <a:bodyPr>
            <a:normAutofit/>
          </a:bodyPr>
          <a:lstStyle/>
          <a:p>
            <a:pPr algn="ctr"/>
            <a:r>
              <a:rPr lang="tr-TR" sz="6600" b="1" dirty="0">
                <a:solidFill>
                  <a:schemeClr val="accent4">
                    <a:lumMod val="40000"/>
                    <a:lumOff val="60000"/>
                  </a:schemeClr>
                </a:solidFill>
                <a:effectLst>
                  <a:outerShdw blurRad="38100" dist="38100" dir="2700000" algn="tl">
                    <a:srgbClr val="000000">
                      <a:alpha val="43137"/>
                    </a:srgbClr>
                  </a:outerShdw>
                </a:effectLst>
              </a:rPr>
              <a:t>  ODTÜ MEZUNLARI DERNEĞİ</a:t>
            </a:r>
          </a:p>
        </p:txBody>
      </p:sp>
      <p:pic>
        <p:nvPicPr>
          <p:cNvPr id="4" name="İçerik Yer Tutucusu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0" y="297021"/>
            <a:ext cx="1463040" cy="1463040"/>
          </a:xfrm>
        </p:spPr>
      </p:pic>
      <p:sp>
        <p:nvSpPr>
          <p:cNvPr id="5" name="İçerik Yer Tutucusu 4"/>
          <p:cNvSpPr>
            <a:spLocks noGrp="1"/>
          </p:cNvSpPr>
          <p:nvPr>
            <p:ph sz="half" idx="2"/>
          </p:nvPr>
        </p:nvSpPr>
        <p:spPr>
          <a:xfrm>
            <a:off x="0" y="1944709"/>
            <a:ext cx="11627014" cy="4676503"/>
          </a:xfrm>
          <a:pattFill prst="pct5">
            <a:fgClr>
              <a:schemeClr val="accent6">
                <a:lumMod val="75000"/>
              </a:schemeClr>
            </a:fgClr>
            <a:bgClr>
              <a:schemeClr val="bg1"/>
            </a:bgClr>
          </a:pattFill>
        </p:spPr>
        <p:txBody>
          <a:bodyPr>
            <a:noAutofit/>
          </a:bodyPr>
          <a:lstStyle/>
          <a:p>
            <a:pPr marL="0" indent="0">
              <a:buNone/>
            </a:pPr>
            <a:endParaRPr lang="en-US" sz="2000" spc="-150" dirty="0">
              <a:latin typeface="High Tower Text" panose="02040502050506030303" pitchFamily="18" charset="0"/>
            </a:endParaRPr>
          </a:p>
          <a:p>
            <a:pPr marL="0" indent="0">
              <a:buNone/>
            </a:pPr>
            <a:endParaRPr lang="en-US" sz="2000" b="1" spc="-150"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pPr marL="0" indent="0">
              <a:buNone/>
            </a:pPr>
            <a:endParaRPr lang="en-US" sz="2000" b="1" spc="-150"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pPr marL="0" indent="0">
              <a:buNone/>
            </a:pPr>
            <a:endParaRPr lang="en-US" sz="2000" b="1" spc="-150"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pPr marL="0" indent="0">
              <a:buNone/>
            </a:pPr>
            <a:endParaRPr lang="tr-TR" sz="2000" b="1" spc="-150"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p:txBody>
      </p:sp>
      <p:sp>
        <p:nvSpPr>
          <p:cNvPr id="6" name="Metin kutusu 5">
            <a:extLst>
              <a:ext uri="{FF2B5EF4-FFF2-40B4-BE49-F238E27FC236}">
                <a16:creationId xmlns:a16="http://schemas.microsoft.com/office/drawing/2014/main" xmlns="" id="{3C6927A2-C722-4C96-94B0-FEC7AC42932B}"/>
              </a:ext>
            </a:extLst>
          </p:cNvPr>
          <p:cNvSpPr txBox="1"/>
          <p:nvPr/>
        </p:nvSpPr>
        <p:spPr>
          <a:xfrm>
            <a:off x="11211516" y="3429000"/>
            <a:ext cx="769441" cy="3301068"/>
          </a:xfrm>
          <a:prstGeom prst="rect">
            <a:avLst/>
          </a:prstGeom>
          <a:noFill/>
        </p:spPr>
        <p:txBody>
          <a:bodyPr vert="vert" wrap="square" rtlCol="0">
            <a:spAutoFit/>
          </a:bodyPr>
          <a:lstStyle/>
          <a:p>
            <a:r>
              <a:rPr lang="en-US" sz="2000" b="1" dirty="0">
                <a:ln/>
                <a:solidFill>
                  <a:srgbClr val="0070C0"/>
                </a:solidFill>
                <a:effectLst>
                  <a:outerShdw blurRad="38100" dist="19050" dir="2700000" algn="tl" rotWithShape="0">
                    <a:schemeClr val="dk1">
                      <a:lumMod val="50000"/>
                      <a:alpha val="40000"/>
                    </a:schemeClr>
                  </a:outerShdw>
                </a:effectLst>
                <a:ea typeface="Segoe UI Black" panose="020B0A02040204020203" pitchFamily="34" charset="0"/>
              </a:rPr>
              <a:t>ETKİNLİKLER</a:t>
            </a:r>
            <a:r>
              <a:rPr lang="en-US" sz="1600" b="1" dirty="0">
                <a:ln/>
                <a:solidFill>
                  <a:srgbClr val="0070C0"/>
                </a:solidFill>
                <a:effectLst>
                  <a:outerShdw blurRad="38100" dist="19050" dir="2700000" algn="tl" rotWithShape="0">
                    <a:schemeClr val="dk1">
                      <a:lumMod val="50000"/>
                      <a:alpha val="40000"/>
                    </a:schemeClr>
                  </a:outerShdw>
                </a:effectLst>
                <a:ea typeface="Segoe UI Black" panose="020B0A02040204020203" pitchFamily="34" charset="0"/>
              </a:rPr>
              <a:t> </a:t>
            </a:r>
            <a:r>
              <a:rPr lang="en-US" sz="2000" b="1" dirty="0">
                <a:ln/>
                <a:solidFill>
                  <a:srgbClr val="0070C0"/>
                </a:solidFill>
                <a:effectLst>
                  <a:outerShdw blurRad="38100" dist="19050" dir="2700000" algn="tl" rotWithShape="0">
                    <a:schemeClr val="dk1">
                      <a:lumMod val="50000"/>
                      <a:alpha val="40000"/>
                    </a:schemeClr>
                  </a:outerShdw>
                </a:effectLst>
                <a:ea typeface="Segoe UI Black" panose="020B0A02040204020203" pitchFamily="34" charset="0"/>
              </a:rPr>
              <a:t>KOMİTESİ </a:t>
            </a:r>
            <a:r>
              <a:rPr lang="en-US" sz="1600" b="1" dirty="0">
                <a:ln/>
                <a:solidFill>
                  <a:srgbClr val="0070C0"/>
                </a:solidFill>
                <a:effectLst>
                  <a:outerShdw blurRad="38100" dist="19050" dir="2700000" algn="tl" rotWithShape="0">
                    <a:schemeClr val="dk1">
                      <a:lumMod val="50000"/>
                      <a:alpha val="40000"/>
                    </a:schemeClr>
                  </a:outerShdw>
                </a:effectLst>
                <a:ea typeface="Segoe UI Black" panose="020B0A02040204020203" pitchFamily="34" charset="0"/>
              </a:rPr>
              <a:t> </a:t>
            </a:r>
          </a:p>
          <a:p>
            <a:endParaRPr lang="tr-TR" spc="-300" dirty="0"/>
          </a:p>
        </p:txBody>
      </p:sp>
      <p:pic>
        <p:nvPicPr>
          <p:cNvPr id="7" name="Resim 6">
            <a:extLst>
              <a:ext uri="{FF2B5EF4-FFF2-40B4-BE49-F238E27FC236}">
                <a16:creationId xmlns:a16="http://schemas.microsoft.com/office/drawing/2014/main" xmlns="" id="{6507AE24-A7B3-496E-90B2-703A52DC07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383" y="2947225"/>
            <a:ext cx="1790700" cy="2552700"/>
          </a:xfrm>
          <a:prstGeom prst="rect">
            <a:avLst/>
          </a:prstGeom>
          <a:ln w="57150" cap="sq" cmpd="thickThin">
            <a:solidFill>
              <a:srgbClr val="000000"/>
            </a:solidFill>
            <a:prstDash val="solid"/>
            <a:miter lim="800000"/>
          </a:ln>
          <a:effectLst>
            <a:innerShdw blurRad="76200">
              <a:srgbClr val="000000"/>
            </a:innerShdw>
          </a:effectLst>
        </p:spPr>
      </p:pic>
      <p:pic>
        <p:nvPicPr>
          <p:cNvPr id="9" name="Resim 8" descr="iç mekan, kişi, oturma, siyah içeren bir resim&#10;&#10;Açıklama otomatik olarak oluşturuldu">
            <a:extLst>
              <a:ext uri="{FF2B5EF4-FFF2-40B4-BE49-F238E27FC236}">
                <a16:creationId xmlns:a16="http://schemas.microsoft.com/office/drawing/2014/main" xmlns="" id="{B3EF907A-5B3A-424D-8007-75D62D67FF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5069" y="2908882"/>
            <a:ext cx="1795383" cy="2581219"/>
          </a:xfrm>
          <a:prstGeom prst="rect">
            <a:avLst/>
          </a:prstGeom>
          <a:ln w="57150" cap="sq" cmpd="thickThin">
            <a:solidFill>
              <a:srgbClr val="000000"/>
            </a:solidFill>
            <a:prstDash val="solid"/>
            <a:miter lim="800000"/>
          </a:ln>
          <a:effectLst>
            <a:innerShdw blurRad="76200">
              <a:srgbClr val="000000"/>
            </a:innerShdw>
          </a:effectLst>
        </p:spPr>
      </p:pic>
      <p:pic>
        <p:nvPicPr>
          <p:cNvPr id="11" name="Resim 10" descr="kişi, adam, tutma, işaret içeren bir resim&#10;&#10;Açıklama otomatik olarak oluşturuldu">
            <a:extLst>
              <a:ext uri="{FF2B5EF4-FFF2-40B4-BE49-F238E27FC236}">
                <a16:creationId xmlns:a16="http://schemas.microsoft.com/office/drawing/2014/main" xmlns="" id="{55CA5254-B002-4B4B-8D15-6D700AFB7E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3838" y="3011522"/>
            <a:ext cx="1768300" cy="2542876"/>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093307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gradFill>
            <a:gsLst>
              <a:gs pos="1000">
                <a:schemeClr val="bg1"/>
              </a:gs>
              <a:gs pos="41000">
                <a:srgbClr val="FF0000"/>
              </a:gs>
              <a:gs pos="74000">
                <a:srgbClr val="C00000"/>
              </a:gs>
              <a:gs pos="94000">
                <a:schemeClr val="tx1">
                  <a:lumMod val="50000"/>
                  <a:lumOff val="50000"/>
                </a:schemeClr>
              </a:gs>
              <a:gs pos="100000">
                <a:schemeClr val="tx1"/>
              </a:gs>
            </a:gsLst>
            <a:lin ang="5400000" scaled="1"/>
          </a:gradFill>
          <a:effectLst/>
          <a:scene3d>
            <a:camera prst="orthographicFront"/>
            <a:lightRig rig="flood" dir="t"/>
          </a:scene3d>
          <a:sp3d prstMaterial="translucentPowder">
            <a:bevelT w="114300" prst="artDeco"/>
            <a:bevelB/>
          </a:sp3d>
        </p:spPr>
        <p:txBody>
          <a:bodyPr>
            <a:normAutofit/>
          </a:bodyPr>
          <a:lstStyle/>
          <a:p>
            <a:pPr algn="ctr"/>
            <a:r>
              <a:rPr lang="tr-TR" sz="6600" b="1" dirty="0">
                <a:solidFill>
                  <a:schemeClr val="accent4">
                    <a:lumMod val="40000"/>
                    <a:lumOff val="60000"/>
                  </a:schemeClr>
                </a:solidFill>
                <a:effectLst>
                  <a:outerShdw blurRad="38100" dist="38100" dir="2700000" algn="tl">
                    <a:srgbClr val="000000">
                      <a:alpha val="43137"/>
                    </a:srgbClr>
                  </a:outerShdw>
                </a:effectLst>
              </a:rPr>
              <a:t>  ODTÜ MEZUNLARI DERNEĞİ</a:t>
            </a:r>
          </a:p>
        </p:txBody>
      </p:sp>
      <p:pic>
        <p:nvPicPr>
          <p:cNvPr id="4" name="İçerik Yer Tutucusu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0" y="297021"/>
            <a:ext cx="1463040" cy="1463040"/>
          </a:xfrm>
        </p:spPr>
      </p:pic>
      <p:sp>
        <p:nvSpPr>
          <p:cNvPr id="5" name="İçerik Yer Tutucusu 4"/>
          <p:cNvSpPr>
            <a:spLocks noGrp="1"/>
          </p:cNvSpPr>
          <p:nvPr>
            <p:ph sz="half" idx="2"/>
          </p:nvPr>
        </p:nvSpPr>
        <p:spPr>
          <a:xfrm>
            <a:off x="0" y="1691322"/>
            <a:ext cx="11627014" cy="5166678"/>
          </a:xfrm>
          <a:pattFill prst="pct5">
            <a:fgClr>
              <a:schemeClr val="accent6">
                <a:lumMod val="75000"/>
              </a:schemeClr>
            </a:fgClr>
            <a:bgClr>
              <a:schemeClr val="bg1"/>
            </a:bgClr>
          </a:pattFill>
        </p:spPr>
        <p:txBody>
          <a:bodyPr>
            <a:noAutofit/>
          </a:bodyPr>
          <a:lstStyle/>
          <a:p>
            <a:pPr marL="0" indent="0" algn="ctr">
              <a:buNone/>
            </a:pPr>
            <a:r>
              <a:rPr lang="en-US" sz="24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rPr>
              <a:t>4. GÖSTERI SANATLARI KULÜBÜ</a:t>
            </a:r>
            <a:endParaRPr lang="en-US" sz="2400" dirty="0">
              <a:latin typeface="High Tower Text" panose="02040502050506030303" pitchFamily="18" charset="0"/>
            </a:endParaRPr>
          </a:p>
          <a:p>
            <a:r>
              <a:rPr lang="tr-TR" sz="1800" dirty="0">
                <a:latin typeface="High Tower Text" panose="02040502050506030303" pitchFamily="18" charset="0"/>
              </a:rPr>
              <a:t>Üniversitemizde, </a:t>
            </a:r>
            <a:r>
              <a:rPr lang="tr-TR" sz="1800" b="1" dirty="0">
                <a:latin typeface="High Tower Text" panose="02040502050506030303" pitchFamily="18" charset="0"/>
              </a:rPr>
              <a:t>ODTÜ MD Oyuncuları</a:t>
            </a:r>
            <a:r>
              <a:rPr lang="tr-TR" sz="1800" dirty="0">
                <a:latin typeface="High Tower Text" panose="02040502050506030303" pitchFamily="18" charset="0"/>
              </a:rPr>
              <a:t> içerisinde tiyatro yapan, üniversite sonrasında profesyonel ya da amatör biçimde tiyatro yaşamını sürdüren “ODTÜ'lüler tarafından 2010 yılının Haziran ayında kurulan ve 8 yıldır çalışmalarını sürdüren ODTÜ Mezunları Derneği Tiyatro Kulübü; Gösteri Sanatları Kulübü’ne dönüştürülmüştür. İçerisine müzik ve dans çalışmalarını da ekleyerek büyüyen kulübümüz çalışmalarına davam etmektedir.</a:t>
            </a:r>
            <a:r>
              <a:rPr lang="tr-TR" sz="1800" b="1" dirty="0">
                <a:latin typeface="High Tower Text" panose="02040502050506030303" pitchFamily="18" charset="0"/>
              </a:rPr>
              <a:t> </a:t>
            </a:r>
            <a:endParaRPr lang="en-US" sz="1800" dirty="0">
              <a:latin typeface="High Tower Text" panose="02040502050506030303" pitchFamily="18" charset="0"/>
            </a:endParaRPr>
          </a:p>
          <a:p>
            <a:r>
              <a:rPr lang="tr-TR" sz="1800" b="1" dirty="0">
                <a:latin typeface="High Tower Text" panose="02040502050506030303" pitchFamily="18" charset="0"/>
              </a:rPr>
              <a:t>Tiyatro Atölyesi</a:t>
            </a:r>
            <a:r>
              <a:rPr lang="tr-TR" sz="1800" dirty="0">
                <a:latin typeface="High Tower Text" panose="02040502050506030303" pitchFamily="18" charset="0"/>
              </a:rPr>
              <a:t> kendi sanatçısını kendisinin yetiştirmesini ilkesi ile yaz ayları da dâhil olmak üzere haftanın 4 günü bir araya gelerek sürdürmekte ve yeni oyuncular yetiştirmektedir. Şahmaran Kafe Oyunu yeni dönem için hazırlanmaktadır.</a:t>
            </a:r>
            <a:endParaRPr lang="en-US" sz="2400" dirty="0">
              <a:latin typeface="High Tower Text" panose="02040502050506030303" pitchFamily="18" charset="0"/>
            </a:endParaRPr>
          </a:p>
          <a:p>
            <a:pPr marL="0" indent="0">
              <a:buNone/>
            </a:pPr>
            <a:endParaRPr lang="en-US" sz="24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pPr marL="0" indent="0">
              <a:buNone/>
            </a:pPr>
            <a:endParaRPr lang="en-US" sz="24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pPr marL="0" indent="0">
              <a:buNone/>
            </a:pPr>
            <a:endParaRPr lang="en-US" sz="24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pPr marL="0" indent="0">
              <a:buNone/>
            </a:pPr>
            <a:endParaRPr lang="tr-TR" sz="24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p:txBody>
      </p:sp>
      <p:sp>
        <p:nvSpPr>
          <p:cNvPr id="6" name="Metin kutusu 5">
            <a:extLst>
              <a:ext uri="{FF2B5EF4-FFF2-40B4-BE49-F238E27FC236}">
                <a16:creationId xmlns:a16="http://schemas.microsoft.com/office/drawing/2014/main" xmlns="" id="{889E5CA8-A091-4DC7-9C3E-FA6CC2127A8F}"/>
              </a:ext>
            </a:extLst>
          </p:cNvPr>
          <p:cNvSpPr txBox="1"/>
          <p:nvPr/>
        </p:nvSpPr>
        <p:spPr>
          <a:xfrm>
            <a:off x="11119183" y="3429000"/>
            <a:ext cx="861774" cy="3301068"/>
          </a:xfrm>
          <a:prstGeom prst="rect">
            <a:avLst/>
          </a:prstGeom>
          <a:noFill/>
        </p:spPr>
        <p:txBody>
          <a:bodyPr vert="vert" wrap="square" rtlCol="0">
            <a:spAutoFit/>
          </a:bodyPr>
          <a:lstStyle/>
          <a:p>
            <a:r>
              <a:rPr lang="en-US" sz="2000" b="1" dirty="0">
                <a:ln/>
                <a:solidFill>
                  <a:srgbClr val="0070C0"/>
                </a:solidFill>
                <a:effectLst>
                  <a:outerShdw blurRad="38100" dist="19050" dir="2700000" algn="tl" rotWithShape="0">
                    <a:schemeClr val="dk1">
                      <a:lumMod val="50000"/>
                      <a:alpha val="40000"/>
                    </a:schemeClr>
                  </a:outerShdw>
                </a:effectLst>
                <a:ea typeface="Segoe UI Black" panose="020B0A02040204020203" pitchFamily="34" charset="0"/>
              </a:rPr>
              <a:t>ETKİNLİKLER KOMİTESİ  </a:t>
            </a:r>
          </a:p>
          <a:p>
            <a:endParaRPr lang="tr-TR" sz="2400" spc="-300" dirty="0"/>
          </a:p>
        </p:txBody>
      </p:sp>
      <p:pic>
        <p:nvPicPr>
          <p:cNvPr id="7" name="Resim 6" descr="kişi, duvar, iç mekan, tablo içeren bir resim&#10;&#10;Açıklama otomatik olarak oluşturuldu">
            <a:extLst>
              <a:ext uri="{FF2B5EF4-FFF2-40B4-BE49-F238E27FC236}">
                <a16:creationId xmlns:a16="http://schemas.microsoft.com/office/drawing/2014/main" xmlns="" id="{7EEBB95E-336D-4633-96D6-F2AB1BA7F6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3181" y="4071500"/>
            <a:ext cx="3453341" cy="2560669"/>
          </a:xfrm>
          <a:prstGeom prst="rect">
            <a:avLst/>
          </a:prstGeom>
          <a:ln>
            <a:noFill/>
          </a:ln>
          <a:effectLst>
            <a:outerShdw blurRad="76200" dir="13500000" sy="23000" kx="1200000" algn="br" rotWithShape="0">
              <a:prstClr val="black">
                <a:alpha val="20000"/>
              </a:prstClr>
            </a:outerShdw>
          </a:effectLst>
          <a:scene3d>
            <a:camera prst="perspectiveFront" fov="2100000">
              <a:rot lat="21537855" lon="19822280" rev="188169"/>
            </a:camera>
            <a:lightRig rig="harsh" dir="t">
              <a:rot lat="0" lon="0" rev="3000000"/>
            </a:lightRig>
          </a:scene3d>
          <a:sp3d extrusionH="254000" contourW="19050">
            <a:bevelT w="82550" h="44450" prst="angle"/>
            <a:bevelB w="82550" h="44450" prst="angle"/>
            <a:contourClr>
              <a:srgbClr val="FFFFFF"/>
            </a:contourClr>
          </a:sp3d>
        </p:spPr>
      </p:pic>
      <p:pic>
        <p:nvPicPr>
          <p:cNvPr id="11" name="Resim 10" descr="kişi, bina, dik, insanlar içeren bir resim&#10;&#10;Açıklama otomatik olarak oluşturuldu">
            <a:extLst>
              <a:ext uri="{FF2B5EF4-FFF2-40B4-BE49-F238E27FC236}">
                <a16:creationId xmlns:a16="http://schemas.microsoft.com/office/drawing/2014/main" xmlns="" id="{26150E7E-BFB4-487D-A0F0-3773E653B5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3507" y="4042164"/>
            <a:ext cx="3453340" cy="2590005"/>
          </a:xfrm>
          <a:prstGeom prst="rect">
            <a:avLst/>
          </a:prstGeom>
          <a:ln>
            <a:noFill/>
          </a:ln>
          <a:effectLst>
            <a:outerShdw blurRad="76200" dir="18900000" sy="23000" kx="-1200000" algn="bl" rotWithShape="0">
              <a:prstClr val="black">
                <a:alpha val="20000"/>
              </a:prstClr>
            </a:outerShdw>
          </a:effectLst>
          <a:scene3d>
            <a:camera prst="perspectiveFront" fov="1800000">
              <a:rot lat="39102" lon="1961315" rev="21526099"/>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val="2070472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gradFill>
            <a:gsLst>
              <a:gs pos="1000">
                <a:schemeClr val="bg1"/>
              </a:gs>
              <a:gs pos="41000">
                <a:srgbClr val="FF0000"/>
              </a:gs>
              <a:gs pos="74000">
                <a:srgbClr val="C00000"/>
              </a:gs>
              <a:gs pos="94000">
                <a:schemeClr val="tx1">
                  <a:lumMod val="50000"/>
                  <a:lumOff val="50000"/>
                </a:schemeClr>
              </a:gs>
              <a:gs pos="100000">
                <a:schemeClr val="tx1"/>
              </a:gs>
            </a:gsLst>
            <a:lin ang="5400000" scaled="1"/>
          </a:gradFill>
          <a:effectLst/>
          <a:scene3d>
            <a:camera prst="orthographicFront"/>
            <a:lightRig rig="flood" dir="t"/>
          </a:scene3d>
          <a:sp3d prstMaterial="translucentPowder">
            <a:bevelT w="114300" prst="artDeco"/>
            <a:bevelB/>
          </a:sp3d>
        </p:spPr>
        <p:txBody>
          <a:bodyPr>
            <a:normAutofit/>
          </a:bodyPr>
          <a:lstStyle/>
          <a:p>
            <a:pPr algn="ctr"/>
            <a:r>
              <a:rPr lang="tr-TR" sz="6600" b="1" dirty="0">
                <a:solidFill>
                  <a:schemeClr val="accent4">
                    <a:lumMod val="40000"/>
                    <a:lumOff val="60000"/>
                  </a:schemeClr>
                </a:solidFill>
                <a:effectLst>
                  <a:outerShdw blurRad="38100" dist="38100" dir="2700000" algn="tl">
                    <a:srgbClr val="000000">
                      <a:alpha val="43137"/>
                    </a:srgbClr>
                  </a:outerShdw>
                </a:effectLst>
              </a:rPr>
              <a:t>  ODTÜ MEZUNLARI DERNEĞİ</a:t>
            </a:r>
          </a:p>
        </p:txBody>
      </p:sp>
      <p:pic>
        <p:nvPicPr>
          <p:cNvPr id="4" name="İçerik Yer Tutucusu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0" y="297021"/>
            <a:ext cx="1463040" cy="1463040"/>
          </a:xfrm>
        </p:spPr>
      </p:pic>
      <p:sp>
        <p:nvSpPr>
          <p:cNvPr id="5" name="İçerik Yer Tutucusu 4"/>
          <p:cNvSpPr>
            <a:spLocks noGrp="1"/>
          </p:cNvSpPr>
          <p:nvPr>
            <p:ph sz="half" idx="2"/>
          </p:nvPr>
        </p:nvSpPr>
        <p:spPr>
          <a:xfrm>
            <a:off x="289420" y="1828800"/>
            <a:ext cx="11627014" cy="4676503"/>
          </a:xfrm>
          <a:pattFill prst="pct5">
            <a:fgClr>
              <a:schemeClr val="accent6">
                <a:lumMod val="75000"/>
              </a:schemeClr>
            </a:fgClr>
            <a:bgClr>
              <a:schemeClr val="bg1"/>
            </a:bgClr>
          </a:pattFill>
        </p:spPr>
        <p:txBody>
          <a:bodyPr>
            <a:normAutofit/>
          </a:bodyPr>
          <a:lstStyle/>
          <a:p>
            <a:pPr marL="0" indent="0" algn="ctr">
              <a:buNone/>
            </a:pPr>
            <a:endParaRPr lang="en-US" sz="24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pPr marL="0" indent="0" algn="ctr">
              <a:buNone/>
            </a:pPr>
            <a:r>
              <a:rPr lang="en-US" sz="24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rPr>
              <a:t>5. ARKEOLOJI KULÜBÜ </a:t>
            </a:r>
          </a:p>
          <a:p>
            <a:pPr marL="0" indent="0">
              <a:buNone/>
            </a:pPr>
            <a:endParaRPr lang="en-US" sz="2400" dirty="0">
              <a:latin typeface="High Tower Text" panose="02040502050506030303" pitchFamily="18" charset="0"/>
            </a:endParaRPr>
          </a:p>
          <a:p>
            <a:r>
              <a:rPr lang="tr-TR" sz="2400" dirty="0">
                <a:latin typeface="High Tower Text" panose="02040502050506030303" pitchFamily="18" charset="0"/>
              </a:rPr>
              <a:t>2014-2016 dönemine kadar Derneğimizde aktif çalışma yürüten kulübümüzün 2018-2019 yılı içinde tekrar aktif hale getirilmesi için toplantılar yapılmaya başlanmış ve ilgilileriyle buluşmalar sağlanmıştır.</a:t>
            </a:r>
            <a:endParaRPr lang="en-US" sz="2400" dirty="0">
              <a:latin typeface="High Tower Text" panose="02040502050506030303" pitchFamily="18" charset="0"/>
            </a:endParaRPr>
          </a:p>
          <a:p>
            <a:pPr marL="0" indent="0">
              <a:buNone/>
            </a:pPr>
            <a:endParaRPr lang="en-US" sz="24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pPr marL="0" indent="0">
              <a:buNone/>
            </a:pPr>
            <a:endParaRPr lang="en-US" sz="24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pPr marL="0" indent="0">
              <a:buNone/>
            </a:pPr>
            <a:endParaRPr lang="en-US" sz="24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pPr marL="0" indent="0">
              <a:buNone/>
            </a:pPr>
            <a:endParaRPr lang="tr-TR" sz="24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p:txBody>
      </p:sp>
      <p:sp>
        <p:nvSpPr>
          <p:cNvPr id="6" name="Metin kutusu 5">
            <a:extLst>
              <a:ext uri="{FF2B5EF4-FFF2-40B4-BE49-F238E27FC236}">
                <a16:creationId xmlns:a16="http://schemas.microsoft.com/office/drawing/2014/main" xmlns="" id="{B976507A-1BCB-46BF-BF97-A34619F61023}"/>
              </a:ext>
            </a:extLst>
          </p:cNvPr>
          <p:cNvSpPr txBox="1"/>
          <p:nvPr/>
        </p:nvSpPr>
        <p:spPr>
          <a:xfrm>
            <a:off x="11408603" y="3272974"/>
            <a:ext cx="861774" cy="3301068"/>
          </a:xfrm>
          <a:prstGeom prst="rect">
            <a:avLst/>
          </a:prstGeom>
          <a:noFill/>
        </p:spPr>
        <p:txBody>
          <a:bodyPr vert="vert" wrap="square" rtlCol="0">
            <a:spAutoFit/>
          </a:bodyPr>
          <a:lstStyle/>
          <a:p>
            <a:r>
              <a:rPr lang="en-US" sz="2000" b="1" dirty="0">
                <a:ln/>
                <a:solidFill>
                  <a:srgbClr val="0070C0"/>
                </a:solidFill>
                <a:effectLst>
                  <a:outerShdw blurRad="38100" dist="19050" dir="2700000" algn="tl" rotWithShape="0">
                    <a:schemeClr val="dk1">
                      <a:lumMod val="50000"/>
                      <a:alpha val="40000"/>
                    </a:schemeClr>
                  </a:outerShdw>
                </a:effectLst>
                <a:ea typeface="Segoe UI Black" panose="020B0A02040204020203" pitchFamily="34" charset="0"/>
              </a:rPr>
              <a:t>ETKİNLİKLER KOMİTESİ  </a:t>
            </a:r>
          </a:p>
          <a:p>
            <a:endParaRPr lang="tr-TR" sz="2400" spc="-300" dirty="0"/>
          </a:p>
        </p:txBody>
      </p:sp>
    </p:spTree>
    <p:extLst>
      <p:ext uri="{BB962C8B-B14F-4D97-AF65-F5344CB8AC3E}">
        <p14:creationId xmlns:p14="http://schemas.microsoft.com/office/powerpoint/2010/main" val="3410616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gradFill>
            <a:gsLst>
              <a:gs pos="1000">
                <a:schemeClr val="bg1"/>
              </a:gs>
              <a:gs pos="41000">
                <a:srgbClr val="FF0000"/>
              </a:gs>
              <a:gs pos="74000">
                <a:srgbClr val="C00000"/>
              </a:gs>
              <a:gs pos="94000">
                <a:schemeClr val="tx1">
                  <a:lumMod val="50000"/>
                  <a:lumOff val="50000"/>
                </a:schemeClr>
              </a:gs>
              <a:gs pos="100000">
                <a:schemeClr val="tx1"/>
              </a:gs>
            </a:gsLst>
            <a:lin ang="5400000" scaled="1"/>
          </a:gradFill>
          <a:effectLst/>
          <a:scene3d>
            <a:camera prst="orthographicFront"/>
            <a:lightRig rig="flood" dir="t"/>
          </a:scene3d>
          <a:sp3d prstMaterial="translucentPowder">
            <a:bevelT w="114300" prst="artDeco"/>
            <a:bevelB/>
          </a:sp3d>
        </p:spPr>
        <p:txBody>
          <a:bodyPr>
            <a:normAutofit/>
          </a:bodyPr>
          <a:lstStyle/>
          <a:p>
            <a:pPr algn="ctr"/>
            <a:r>
              <a:rPr lang="tr-TR" sz="6600" b="1" dirty="0">
                <a:solidFill>
                  <a:schemeClr val="accent4">
                    <a:lumMod val="40000"/>
                    <a:lumOff val="60000"/>
                  </a:schemeClr>
                </a:solidFill>
                <a:effectLst>
                  <a:outerShdw blurRad="38100" dist="38100" dir="2700000" algn="tl">
                    <a:srgbClr val="000000">
                      <a:alpha val="43137"/>
                    </a:srgbClr>
                  </a:outerShdw>
                </a:effectLst>
              </a:rPr>
              <a:t>  ODTÜ MEZUNLARI DERNEĞİ</a:t>
            </a:r>
          </a:p>
        </p:txBody>
      </p:sp>
      <p:pic>
        <p:nvPicPr>
          <p:cNvPr id="4" name="İçerik Yer Tutucusu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0" y="297021"/>
            <a:ext cx="1463040" cy="1463040"/>
          </a:xfrm>
        </p:spPr>
      </p:pic>
      <p:sp>
        <p:nvSpPr>
          <p:cNvPr id="5" name="İçerik Yer Tutucusu 4"/>
          <p:cNvSpPr>
            <a:spLocks noGrp="1"/>
          </p:cNvSpPr>
          <p:nvPr>
            <p:ph sz="half" idx="2"/>
          </p:nvPr>
        </p:nvSpPr>
        <p:spPr>
          <a:xfrm>
            <a:off x="289420" y="1828800"/>
            <a:ext cx="11627014" cy="4676503"/>
          </a:xfrm>
          <a:pattFill prst="pct5">
            <a:fgClr>
              <a:schemeClr val="accent6">
                <a:lumMod val="75000"/>
              </a:schemeClr>
            </a:fgClr>
            <a:bgClr>
              <a:schemeClr val="bg1"/>
            </a:bgClr>
          </a:pattFill>
        </p:spPr>
        <p:txBody>
          <a:bodyPr>
            <a:noAutofit/>
          </a:bodyPr>
          <a:lstStyle/>
          <a:p>
            <a:pPr marL="0" indent="0" algn="ctr">
              <a:buNone/>
            </a:pPr>
            <a:endParaRPr lang="en-US" sz="20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pPr marL="0" indent="0" algn="ctr">
              <a:buNone/>
            </a:pPr>
            <a:r>
              <a:rPr lang="tr-TR" sz="20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rPr>
              <a:t>6</a:t>
            </a:r>
            <a:r>
              <a:rPr lang="en-US" sz="20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rPr>
              <a:t>. </a:t>
            </a:r>
            <a:r>
              <a:rPr lang="tr-TR" sz="20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rPr>
              <a:t>FELSEFE </a:t>
            </a:r>
            <a:r>
              <a:rPr lang="en-US" sz="20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rPr>
              <a:t>KULÜBÜ </a:t>
            </a:r>
          </a:p>
          <a:p>
            <a:pPr marL="0" indent="0">
              <a:buNone/>
            </a:pPr>
            <a:r>
              <a:rPr lang="tr-TR" sz="2000" dirty="0">
                <a:latin typeface="High Tower Text" panose="02040502050506030303" pitchFamily="18" charset="0"/>
              </a:rPr>
              <a:t>2018 yılı 2. Dönem </a:t>
            </a:r>
            <a:r>
              <a:rPr lang="tr-TR" sz="2000" dirty="0" smtClean="0">
                <a:latin typeface="High Tower Text" panose="02040502050506030303" pitchFamily="18" charset="0"/>
              </a:rPr>
              <a:t>çalışmaları</a:t>
            </a:r>
            <a:r>
              <a:rPr lang="en-US" sz="2000" dirty="0" smtClean="0">
                <a:latin typeface="High Tower Text" panose="02040502050506030303" pitchFamily="18" charset="0"/>
              </a:rPr>
              <a:t>, </a:t>
            </a:r>
            <a:r>
              <a:rPr lang="tr-TR" sz="2000" dirty="0" smtClean="0">
                <a:latin typeface="High Tower Text" panose="02040502050506030303" pitchFamily="18" charset="0"/>
              </a:rPr>
              <a:t> </a:t>
            </a:r>
            <a:r>
              <a:rPr lang="tr-TR" sz="2000" dirty="0">
                <a:latin typeface="High Tower Text" panose="02040502050506030303" pitchFamily="18" charset="0"/>
              </a:rPr>
              <a:t>“Modernizm” ve “Postmodernizm” konularını ele almak üzere </a:t>
            </a:r>
            <a:r>
              <a:rPr lang="tr-TR" sz="2000" dirty="0" smtClean="0">
                <a:latin typeface="High Tower Text" panose="02040502050506030303" pitchFamily="18" charset="0"/>
              </a:rPr>
              <a:t>çalışmalarını </a:t>
            </a:r>
            <a:r>
              <a:rPr lang="tr-TR" sz="2000" dirty="0">
                <a:latin typeface="High Tower Text" panose="02040502050506030303" pitchFamily="18" charset="0"/>
              </a:rPr>
              <a:t>sürdürmüştür. Programın ağırlıklı kısmı 2019 yılı için belirlenen beş toplantı da ele alınacaktır. </a:t>
            </a:r>
          </a:p>
          <a:p>
            <a:pPr marL="0" indent="0">
              <a:buNone/>
            </a:pPr>
            <a:r>
              <a:rPr lang="tr-TR" sz="2000" dirty="0">
                <a:latin typeface="High Tower Text" panose="02040502050506030303" pitchFamily="18" charset="0"/>
              </a:rPr>
              <a:t>Belirlenen çalışma konusu; Modern düşünce yapısında son derece belirleyici olan ve Tanrı merkezli düşünce yerine akılcılığı koyarak insanlık tarihine önemli bir eşik atlatmış olan “</a:t>
            </a:r>
            <a:r>
              <a:rPr lang="tr-TR" sz="2000" dirty="0" err="1">
                <a:latin typeface="High Tower Text" panose="02040502050506030303" pitchFamily="18" charset="0"/>
              </a:rPr>
              <a:t>Modernizm</a:t>
            </a:r>
            <a:r>
              <a:rPr lang="tr-TR" sz="2000" dirty="0">
                <a:latin typeface="High Tower Text" panose="02040502050506030303" pitchFamily="18" charset="0"/>
              </a:rPr>
              <a:t>”  ve sonraları onu eleştiren “</a:t>
            </a:r>
            <a:r>
              <a:rPr lang="tr-TR" sz="2000" dirty="0" err="1">
                <a:latin typeface="High Tower Text" panose="02040502050506030303" pitchFamily="18" charset="0"/>
              </a:rPr>
              <a:t>Postmodernizm</a:t>
            </a:r>
            <a:r>
              <a:rPr lang="tr-TR" sz="2000" dirty="0">
                <a:latin typeface="High Tower Text" panose="02040502050506030303" pitchFamily="18" charset="0"/>
              </a:rPr>
              <a:t>” </a:t>
            </a:r>
            <a:r>
              <a:rPr lang="tr-TR" sz="2000" dirty="0" err="1">
                <a:latin typeface="High Tower Text" panose="02040502050506030303" pitchFamily="18" charset="0"/>
              </a:rPr>
              <a:t>dir</a:t>
            </a:r>
            <a:r>
              <a:rPr lang="tr-TR" sz="2000" dirty="0">
                <a:latin typeface="High Tower Text" panose="02040502050506030303" pitchFamily="18" charset="0"/>
              </a:rPr>
              <a:t>. Bu akımlar sadece felsefi düzeyde kalmamış özellikle ileri kapitalist toplumlarda sanat ve kültürel alanlarda da belirleyici olmuşlardır. Bu nedenle güncelliğini hala koruyan bu konularda, </a:t>
            </a:r>
            <a:r>
              <a:rPr lang="tr-TR" sz="2000" dirty="0" smtClean="0">
                <a:latin typeface="High Tower Text" panose="02040502050506030303" pitchFamily="18" charset="0"/>
              </a:rPr>
              <a:t>üyeleri</a:t>
            </a:r>
            <a:r>
              <a:rPr lang="en-US" sz="2000" dirty="0" smtClean="0">
                <a:latin typeface="High Tower Text" panose="02040502050506030303" pitchFamily="18" charset="0"/>
              </a:rPr>
              <a:t>n</a:t>
            </a:r>
            <a:r>
              <a:rPr lang="tr-TR" sz="2000" dirty="0" smtClean="0">
                <a:latin typeface="High Tower Text" panose="02040502050506030303" pitchFamily="18" charset="0"/>
              </a:rPr>
              <a:t> </a:t>
            </a:r>
            <a:r>
              <a:rPr lang="tr-TR" sz="2000" dirty="0">
                <a:latin typeface="High Tower Text" panose="02040502050506030303" pitchFamily="18" charset="0"/>
              </a:rPr>
              <a:t>ilgi ile takip ettiği toplantıların kapsamında tartışılan başlıklar ODTÜ’lüler Bülteni’nin iki sayısında yayınlanmıştır. </a:t>
            </a:r>
          </a:p>
          <a:p>
            <a:pPr marL="0" indent="0">
              <a:buNone/>
            </a:pPr>
            <a:endParaRPr lang="en-US" sz="2000" b="1" dirty="0" smtClean="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pPr marL="0" indent="0">
              <a:buNone/>
            </a:pPr>
            <a:r>
              <a:rPr lang="tr-TR" sz="2000" dirty="0">
                <a:latin typeface="High Tower Text" panose="02040502050506030303" pitchFamily="18" charset="0"/>
              </a:rPr>
              <a:t>2018 dönemi Tülin Bumin’in "Tartışılan Modernlik" kitabı incelenmeye başlanmıştır. </a:t>
            </a:r>
          </a:p>
          <a:p>
            <a:pPr marL="0" indent="0">
              <a:buNone/>
            </a:pPr>
            <a:endParaRPr lang="en-US" sz="20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pPr marL="0" indent="0">
              <a:buNone/>
            </a:pPr>
            <a:endParaRPr lang="en-US" sz="20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pPr marL="0" indent="0">
              <a:buNone/>
            </a:pPr>
            <a:endParaRPr lang="en-US" sz="20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pPr marL="0" indent="0">
              <a:buNone/>
            </a:pPr>
            <a:endParaRPr lang="tr-TR" sz="20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p:txBody>
      </p:sp>
      <p:sp>
        <p:nvSpPr>
          <p:cNvPr id="6" name="Metin kutusu 5">
            <a:extLst>
              <a:ext uri="{FF2B5EF4-FFF2-40B4-BE49-F238E27FC236}">
                <a16:creationId xmlns:a16="http://schemas.microsoft.com/office/drawing/2014/main" xmlns="" id="{B976507A-1BCB-46BF-BF97-A34619F61023}"/>
              </a:ext>
            </a:extLst>
          </p:cNvPr>
          <p:cNvSpPr txBox="1"/>
          <p:nvPr/>
        </p:nvSpPr>
        <p:spPr>
          <a:xfrm>
            <a:off x="11408603" y="3272974"/>
            <a:ext cx="861774" cy="3301068"/>
          </a:xfrm>
          <a:prstGeom prst="rect">
            <a:avLst/>
          </a:prstGeom>
          <a:noFill/>
        </p:spPr>
        <p:txBody>
          <a:bodyPr vert="vert" wrap="square" rtlCol="0">
            <a:spAutoFit/>
          </a:bodyPr>
          <a:lstStyle/>
          <a:p>
            <a:r>
              <a:rPr lang="en-US" sz="2000" b="1" dirty="0">
                <a:ln/>
                <a:solidFill>
                  <a:srgbClr val="0070C0"/>
                </a:solidFill>
                <a:effectLst>
                  <a:outerShdw blurRad="38100" dist="19050" dir="2700000" algn="tl" rotWithShape="0">
                    <a:schemeClr val="dk1">
                      <a:lumMod val="50000"/>
                      <a:alpha val="40000"/>
                    </a:schemeClr>
                  </a:outerShdw>
                </a:effectLst>
                <a:ea typeface="Segoe UI Black" panose="020B0A02040204020203" pitchFamily="34" charset="0"/>
              </a:rPr>
              <a:t>ETKİNLİKLER KOMİTESİ  </a:t>
            </a:r>
          </a:p>
          <a:p>
            <a:endParaRPr lang="tr-TR" sz="2400" spc="-300" dirty="0"/>
          </a:p>
        </p:txBody>
      </p:sp>
    </p:spTree>
    <p:extLst>
      <p:ext uri="{BB962C8B-B14F-4D97-AF65-F5344CB8AC3E}">
        <p14:creationId xmlns:p14="http://schemas.microsoft.com/office/powerpoint/2010/main" val="379746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gradFill>
            <a:gsLst>
              <a:gs pos="1000">
                <a:schemeClr val="bg1"/>
              </a:gs>
              <a:gs pos="41000">
                <a:srgbClr val="FF0000"/>
              </a:gs>
              <a:gs pos="74000">
                <a:srgbClr val="C00000"/>
              </a:gs>
              <a:gs pos="94000">
                <a:schemeClr val="tx1">
                  <a:lumMod val="50000"/>
                  <a:lumOff val="50000"/>
                </a:schemeClr>
              </a:gs>
              <a:gs pos="100000">
                <a:schemeClr val="tx1"/>
              </a:gs>
            </a:gsLst>
            <a:lin ang="5400000" scaled="1"/>
          </a:gradFill>
          <a:effectLst/>
          <a:scene3d>
            <a:camera prst="orthographicFront"/>
            <a:lightRig rig="flood" dir="t"/>
          </a:scene3d>
          <a:sp3d prstMaterial="translucentPowder">
            <a:bevelT w="114300" prst="artDeco"/>
            <a:bevelB/>
          </a:sp3d>
        </p:spPr>
        <p:txBody>
          <a:bodyPr>
            <a:normAutofit/>
          </a:bodyPr>
          <a:lstStyle/>
          <a:p>
            <a:pPr algn="ctr"/>
            <a:r>
              <a:rPr lang="tr-TR" sz="6600" b="1" dirty="0">
                <a:solidFill>
                  <a:schemeClr val="accent4">
                    <a:lumMod val="40000"/>
                    <a:lumOff val="60000"/>
                  </a:schemeClr>
                </a:solidFill>
                <a:effectLst>
                  <a:outerShdw blurRad="38100" dist="38100" dir="2700000" algn="tl">
                    <a:srgbClr val="000000">
                      <a:alpha val="43137"/>
                    </a:srgbClr>
                  </a:outerShdw>
                </a:effectLst>
              </a:rPr>
              <a:t>  ODTÜ MEZUNLARI DERNEĞİ</a:t>
            </a:r>
          </a:p>
        </p:txBody>
      </p:sp>
      <p:pic>
        <p:nvPicPr>
          <p:cNvPr id="4" name="İçerik Yer Tutucusu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0" y="297021"/>
            <a:ext cx="1463040" cy="1463040"/>
          </a:xfrm>
        </p:spPr>
      </p:pic>
      <p:sp>
        <p:nvSpPr>
          <p:cNvPr id="5" name="İçerik Yer Tutucusu 4"/>
          <p:cNvSpPr>
            <a:spLocks noGrp="1"/>
          </p:cNvSpPr>
          <p:nvPr>
            <p:ph sz="half" idx="2"/>
          </p:nvPr>
        </p:nvSpPr>
        <p:spPr>
          <a:xfrm>
            <a:off x="289420" y="1828800"/>
            <a:ext cx="11627014" cy="4676503"/>
          </a:xfrm>
          <a:pattFill prst="pct5">
            <a:fgClr>
              <a:schemeClr val="accent6">
                <a:lumMod val="75000"/>
              </a:schemeClr>
            </a:fgClr>
            <a:bgClr>
              <a:schemeClr val="bg1"/>
            </a:bgClr>
          </a:pattFill>
        </p:spPr>
        <p:txBody>
          <a:bodyPr>
            <a:noAutofit/>
          </a:bodyPr>
          <a:lstStyle/>
          <a:p>
            <a:pPr marL="0" indent="0">
              <a:buNone/>
            </a:pPr>
            <a:r>
              <a:rPr lang="tr-TR" sz="2000" b="1" dirty="0">
                <a:ln/>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rPr>
              <a:t>Yapılan Etkinlikler</a:t>
            </a:r>
            <a:r>
              <a:rPr lang="tr-TR" sz="2000" b="1" dirty="0" smtClean="0">
                <a:ln/>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rPr>
              <a:t>:</a:t>
            </a:r>
            <a:endParaRPr lang="en-US" sz="2000" b="1" dirty="0" smtClean="0">
              <a:ln/>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pPr marL="0" indent="0">
              <a:buNone/>
            </a:pPr>
            <a:endParaRPr lang="tr-TR" sz="2000" b="1" dirty="0">
              <a:ln/>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r>
              <a:rPr lang="tr-TR" sz="2000" b="1" dirty="0" smtClean="0">
                <a:latin typeface="High Tower Text" panose="02040502050506030303" pitchFamily="18" charset="0"/>
              </a:rPr>
              <a:t>25 </a:t>
            </a:r>
            <a:r>
              <a:rPr lang="tr-TR" sz="2000" b="1" dirty="0">
                <a:latin typeface="High Tower Text" panose="02040502050506030303" pitchFamily="18" charset="0"/>
              </a:rPr>
              <a:t>Ekim 2018:</a:t>
            </a:r>
            <a:r>
              <a:rPr lang="tr-TR" sz="2000" dirty="0">
                <a:latin typeface="High Tower Text" panose="02040502050506030303" pitchFamily="18" charset="0"/>
              </a:rPr>
              <a:t> Tülin Bumin’in "Tartışılan Modernlik" adlı kitabından "Modernliğin Yakın Geçmişi Olarak Rönesans" başlığı altındaki birinci bölümü tartışılmıştır. Batıda Ortaçağ Skolastik döneminin baskıcı anlayışının kırılıp Modernizme köprü oluşturmuş olan Rönesans döneminin dünya tasarımı ele alınmıştır. </a:t>
            </a:r>
            <a:endParaRPr lang="en-US" sz="2000" dirty="0" smtClean="0">
              <a:latin typeface="High Tower Text" panose="02040502050506030303" pitchFamily="18" charset="0"/>
            </a:endParaRPr>
          </a:p>
          <a:p>
            <a:r>
              <a:rPr lang="tr-TR" sz="2000" dirty="0">
                <a:latin typeface="High Tower Text" panose="02040502050506030303" pitchFamily="18" charset="0"/>
              </a:rPr>
              <a:t> </a:t>
            </a:r>
            <a:r>
              <a:rPr lang="tr-TR" sz="2000" b="1" dirty="0" smtClean="0">
                <a:latin typeface="High Tower Text" panose="02040502050506030303" pitchFamily="18" charset="0"/>
              </a:rPr>
              <a:t>15 </a:t>
            </a:r>
            <a:r>
              <a:rPr lang="tr-TR" sz="2000" b="1" dirty="0">
                <a:latin typeface="High Tower Text" panose="02040502050506030303" pitchFamily="18" charset="0"/>
              </a:rPr>
              <a:t>Kasım 2018:</a:t>
            </a:r>
            <a:r>
              <a:rPr lang="tr-TR" sz="2000" dirty="0">
                <a:latin typeface="High Tower Text" panose="02040502050506030303" pitchFamily="18" charset="0"/>
              </a:rPr>
              <a:t> Tülin Bumin in "Tartışılan Modernlik" adlı kitabından "Kartezyen Dünya Tasarımı" başlıklı ikinci bölümü tartışılmıştır.</a:t>
            </a:r>
            <a:r>
              <a:rPr lang="tr-TR" sz="2000" b="1" dirty="0">
                <a:latin typeface="High Tower Text" panose="02040502050506030303" pitchFamily="18" charset="0"/>
              </a:rPr>
              <a:t> </a:t>
            </a:r>
            <a:r>
              <a:rPr lang="tr-TR" sz="2000" dirty="0">
                <a:latin typeface="High Tower Text" panose="02040502050506030303" pitchFamily="18" charset="0"/>
              </a:rPr>
              <a:t>Modern toplumun düşünce yapısını belirleyen Descartes’ ın felsefesi ele alınmıştır</a:t>
            </a:r>
            <a:r>
              <a:rPr lang="tr-TR" sz="2000" dirty="0" smtClean="0">
                <a:latin typeface="High Tower Text" panose="02040502050506030303" pitchFamily="18" charset="0"/>
              </a:rPr>
              <a:t>.</a:t>
            </a:r>
            <a:endParaRPr lang="en-US" sz="2000" dirty="0" smtClean="0">
              <a:latin typeface="High Tower Text" panose="02040502050506030303" pitchFamily="18" charset="0"/>
            </a:endParaRPr>
          </a:p>
          <a:p>
            <a:r>
              <a:rPr lang="tr-TR" sz="2000" dirty="0">
                <a:latin typeface="High Tower Text" panose="02040502050506030303" pitchFamily="18" charset="0"/>
              </a:rPr>
              <a:t> </a:t>
            </a:r>
            <a:r>
              <a:rPr lang="tr-TR" sz="2000" b="1" dirty="0" smtClean="0">
                <a:latin typeface="High Tower Text" panose="02040502050506030303" pitchFamily="18" charset="0"/>
              </a:rPr>
              <a:t>20 </a:t>
            </a:r>
            <a:r>
              <a:rPr lang="tr-TR" sz="2000" b="1" dirty="0">
                <a:latin typeface="High Tower Text" panose="02040502050506030303" pitchFamily="18" charset="0"/>
              </a:rPr>
              <a:t>Aralık 2018: </a:t>
            </a:r>
            <a:r>
              <a:rPr lang="tr-TR" sz="2000" dirty="0">
                <a:latin typeface="High Tower Text" panose="02040502050506030303" pitchFamily="18" charset="0"/>
              </a:rPr>
              <a:t>Tülin Bumin’in "Tartışılan Modernlik" adlı kitabının "Sorgulanan Modernlik: Heidegger ve Cogito" başlıklı 3. Bölümü tartışılmıştır. Modernliğe karşı </a:t>
            </a:r>
            <a:r>
              <a:rPr lang="tr-TR" sz="2000" dirty="0" smtClean="0">
                <a:latin typeface="High Tower Text" panose="02040502050506030303" pitchFamily="18" charset="0"/>
              </a:rPr>
              <a:t>Heidegger, Derrida, Foucoult ve diğer post </a:t>
            </a:r>
            <a:r>
              <a:rPr lang="tr-TR" sz="2000" dirty="0">
                <a:latin typeface="High Tower Text" panose="02040502050506030303" pitchFamily="18" charset="0"/>
              </a:rPr>
              <a:t>modernist eleştiriler ele alınmıştır.</a:t>
            </a:r>
          </a:p>
          <a:p>
            <a:endParaRPr lang="tr-TR" sz="2000" dirty="0"/>
          </a:p>
          <a:p>
            <a:pPr marL="0" indent="0">
              <a:buNone/>
            </a:pPr>
            <a:endParaRPr lang="tr-TR" sz="20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p:txBody>
      </p:sp>
      <p:sp>
        <p:nvSpPr>
          <p:cNvPr id="6" name="Metin kutusu 5">
            <a:extLst>
              <a:ext uri="{FF2B5EF4-FFF2-40B4-BE49-F238E27FC236}">
                <a16:creationId xmlns:a16="http://schemas.microsoft.com/office/drawing/2014/main" xmlns="" id="{B976507A-1BCB-46BF-BF97-A34619F61023}"/>
              </a:ext>
            </a:extLst>
          </p:cNvPr>
          <p:cNvSpPr txBox="1"/>
          <p:nvPr/>
        </p:nvSpPr>
        <p:spPr>
          <a:xfrm>
            <a:off x="11408603" y="3272974"/>
            <a:ext cx="861774" cy="3301068"/>
          </a:xfrm>
          <a:prstGeom prst="rect">
            <a:avLst/>
          </a:prstGeom>
          <a:noFill/>
        </p:spPr>
        <p:txBody>
          <a:bodyPr vert="vert" wrap="square" rtlCol="0">
            <a:spAutoFit/>
          </a:bodyPr>
          <a:lstStyle/>
          <a:p>
            <a:r>
              <a:rPr lang="en-US" sz="2000" b="1" dirty="0">
                <a:ln/>
                <a:solidFill>
                  <a:srgbClr val="0070C0"/>
                </a:solidFill>
                <a:effectLst>
                  <a:outerShdw blurRad="38100" dist="19050" dir="2700000" algn="tl" rotWithShape="0">
                    <a:schemeClr val="dk1">
                      <a:lumMod val="50000"/>
                      <a:alpha val="40000"/>
                    </a:schemeClr>
                  </a:outerShdw>
                </a:effectLst>
                <a:ea typeface="Segoe UI Black" panose="020B0A02040204020203" pitchFamily="34" charset="0"/>
              </a:rPr>
              <a:t>ETKİNLİKLER KOMİTESİ  </a:t>
            </a:r>
          </a:p>
          <a:p>
            <a:endParaRPr lang="tr-TR" sz="2400" spc="-300" dirty="0"/>
          </a:p>
        </p:txBody>
      </p:sp>
    </p:spTree>
    <p:extLst>
      <p:ext uri="{BB962C8B-B14F-4D97-AF65-F5344CB8AC3E}">
        <p14:creationId xmlns:p14="http://schemas.microsoft.com/office/powerpoint/2010/main" val="3773519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gradFill>
            <a:gsLst>
              <a:gs pos="1000">
                <a:schemeClr val="bg1"/>
              </a:gs>
              <a:gs pos="41000">
                <a:srgbClr val="FF0000"/>
              </a:gs>
              <a:gs pos="74000">
                <a:srgbClr val="C00000"/>
              </a:gs>
              <a:gs pos="94000">
                <a:schemeClr val="tx1">
                  <a:lumMod val="50000"/>
                  <a:lumOff val="50000"/>
                </a:schemeClr>
              </a:gs>
              <a:gs pos="100000">
                <a:schemeClr val="tx1"/>
              </a:gs>
            </a:gsLst>
            <a:lin ang="5400000" scaled="1"/>
          </a:gradFill>
          <a:effectLst/>
          <a:scene3d>
            <a:camera prst="orthographicFront"/>
            <a:lightRig rig="flood" dir="t"/>
          </a:scene3d>
          <a:sp3d prstMaterial="translucentPowder">
            <a:bevelT w="114300" prst="artDeco"/>
            <a:bevelB/>
          </a:sp3d>
        </p:spPr>
        <p:txBody>
          <a:bodyPr>
            <a:normAutofit/>
          </a:bodyPr>
          <a:lstStyle/>
          <a:p>
            <a:pPr algn="ctr"/>
            <a:r>
              <a:rPr lang="tr-TR" sz="6600" b="1" dirty="0">
                <a:solidFill>
                  <a:schemeClr val="accent4">
                    <a:lumMod val="40000"/>
                    <a:lumOff val="60000"/>
                  </a:schemeClr>
                </a:solidFill>
                <a:effectLst>
                  <a:outerShdw blurRad="38100" dist="38100" dir="2700000" algn="tl">
                    <a:srgbClr val="000000">
                      <a:alpha val="43137"/>
                    </a:srgbClr>
                  </a:outerShdw>
                </a:effectLst>
              </a:rPr>
              <a:t>  ODTÜ MEZUNLARI DERNEĞİ</a:t>
            </a:r>
          </a:p>
        </p:txBody>
      </p:sp>
      <p:pic>
        <p:nvPicPr>
          <p:cNvPr id="4" name="İçerik Yer Tutucusu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0" y="297021"/>
            <a:ext cx="1463040" cy="1463040"/>
          </a:xfrm>
        </p:spPr>
      </p:pic>
      <p:sp>
        <p:nvSpPr>
          <p:cNvPr id="5" name="İçerik Yer Tutucusu 4"/>
          <p:cNvSpPr>
            <a:spLocks noGrp="1"/>
          </p:cNvSpPr>
          <p:nvPr>
            <p:ph sz="half" idx="2"/>
          </p:nvPr>
        </p:nvSpPr>
        <p:spPr>
          <a:xfrm>
            <a:off x="289420" y="1828800"/>
            <a:ext cx="11627014" cy="4676503"/>
          </a:xfrm>
          <a:pattFill prst="pct5">
            <a:fgClr>
              <a:schemeClr val="accent6">
                <a:lumMod val="75000"/>
              </a:schemeClr>
            </a:fgClr>
            <a:bgClr>
              <a:schemeClr val="bg1"/>
            </a:bgClr>
          </a:pattFill>
        </p:spPr>
        <p:txBody>
          <a:bodyPr>
            <a:noAutofit/>
          </a:bodyPr>
          <a:lstStyle/>
          <a:p>
            <a:pPr marL="0" indent="0" algn="ctr">
              <a:buNone/>
            </a:pPr>
            <a:endParaRPr lang="en-US" sz="20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pPr marL="0" indent="0" algn="ctr">
              <a:buNone/>
            </a:pPr>
            <a:r>
              <a:rPr lang="tr-TR" sz="20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rPr>
              <a:t>6</a:t>
            </a:r>
            <a:r>
              <a:rPr lang="en-US" sz="20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rPr>
              <a:t>. </a:t>
            </a:r>
            <a:r>
              <a:rPr lang="tr-TR" sz="20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rPr>
              <a:t>BRİÇ </a:t>
            </a:r>
            <a:r>
              <a:rPr lang="en-US" sz="20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rPr>
              <a:t>KULÜBÜ </a:t>
            </a:r>
          </a:p>
          <a:p>
            <a:pPr marL="0" indent="0">
              <a:buNone/>
            </a:pPr>
            <a:r>
              <a:rPr lang="tr-TR" sz="2000" dirty="0">
                <a:latin typeface="High Tower Text" panose="02040502050506030303" pitchFamily="18" charset="0"/>
              </a:rPr>
              <a:t>Derneğimizde uzun yıllardır devam eden ve çok fazla kişi tarafından ilgi gören briçi tanıtmak ve öğretmek için derneğimizde Briç Kulübü kurulmuştur.</a:t>
            </a:r>
          </a:p>
          <a:p>
            <a:pPr marL="0" indent="0" algn="ctr">
              <a:buNone/>
            </a:pPr>
            <a:endParaRPr lang="en-US" sz="2000" b="1" dirty="0" smtClean="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pPr marL="0" indent="0" algn="ctr">
              <a:buNone/>
            </a:pPr>
            <a:r>
              <a:rPr lang="tr-TR" sz="2000" b="1" dirty="0" smtClean="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rPr>
              <a:t>7</a:t>
            </a:r>
            <a:r>
              <a:rPr lang="en-US" sz="20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rPr>
              <a:t>. </a:t>
            </a:r>
            <a:r>
              <a:rPr lang="tr-TR" sz="20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rPr>
              <a:t>GEZİ </a:t>
            </a:r>
            <a:r>
              <a:rPr lang="en-US" sz="20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rPr>
              <a:t>KULÜBÜ </a:t>
            </a:r>
            <a:endParaRPr lang="tr-TR" sz="20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pPr marL="0" indent="0" algn="ctr">
              <a:buNone/>
            </a:pPr>
            <a:endParaRPr lang="tr-TR" sz="20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pPr marL="0" indent="0">
              <a:buNone/>
            </a:pPr>
            <a:r>
              <a:rPr lang="tr-TR" sz="2000" dirty="0">
                <a:latin typeface="High Tower Text" panose="02040502050506030303" pitchFamily="18" charset="0"/>
              </a:rPr>
              <a:t>Etkinliklerini Arkeoloji Kulübü ile birleştirerek sürdürecektir. </a:t>
            </a:r>
            <a:endParaRPr lang="en-US" sz="20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pPr marL="0" indent="0" algn="ctr">
              <a:buNone/>
            </a:pPr>
            <a:endParaRPr lang="tr-TR" sz="2000" dirty="0">
              <a:latin typeface="High Tower Text" panose="02040502050506030303" pitchFamily="18" charset="0"/>
            </a:endParaRPr>
          </a:p>
          <a:p>
            <a:pPr marL="0" indent="0">
              <a:buNone/>
            </a:pPr>
            <a:endParaRPr lang="en-US" sz="20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pPr marL="0" indent="0">
              <a:buNone/>
            </a:pPr>
            <a:endParaRPr lang="en-US" sz="20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pPr marL="0" indent="0">
              <a:buNone/>
            </a:pPr>
            <a:endParaRPr lang="en-US" sz="20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pPr marL="0" indent="0">
              <a:buNone/>
            </a:pPr>
            <a:endParaRPr lang="tr-TR" sz="20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p:txBody>
      </p:sp>
      <p:sp>
        <p:nvSpPr>
          <p:cNvPr id="6" name="Metin kutusu 5">
            <a:extLst>
              <a:ext uri="{FF2B5EF4-FFF2-40B4-BE49-F238E27FC236}">
                <a16:creationId xmlns:a16="http://schemas.microsoft.com/office/drawing/2014/main" xmlns="" id="{B976507A-1BCB-46BF-BF97-A34619F61023}"/>
              </a:ext>
            </a:extLst>
          </p:cNvPr>
          <p:cNvSpPr txBox="1"/>
          <p:nvPr/>
        </p:nvSpPr>
        <p:spPr>
          <a:xfrm>
            <a:off x="11408603" y="3272974"/>
            <a:ext cx="861774" cy="3301068"/>
          </a:xfrm>
          <a:prstGeom prst="rect">
            <a:avLst/>
          </a:prstGeom>
          <a:noFill/>
        </p:spPr>
        <p:txBody>
          <a:bodyPr vert="vert" wrap="square" rtlCol="0">
            <a:spAutoFit/>
          </a:bodyPr>
          <a:lstStyle/>
          <a:p>
            <a:r>
              <a:rPr lang="en-US" sz="2000" b="1" dirty="0">
                <a:ln/>
                <a:solidFill>
                  <a:srgbClr val="0070C0"/>
                </a:solidFill>
                <a:effectLst>
                  <a:outerShdw blurRad="38100" dist="19050" dir="2700000" algn="tl" rotWithShape="0">
                    <a:schemeClr val="dk1">
                      <a:lumMod val="50000"/>
                      <a:alpha val="40000"/>
                    </a:schemeClr>
                  </a:outerShdw>
                </a:effectLst>
                <a:ea typeface="Segoe UI Black" panose="020B0A02040204020203" pitchFamily="34" charset="0"/>
              </a:rPr>
              <a:t>ETKİNLİKLER KOMİTESİ  </a:t>
            </a:r>
          </a:p>
          <a:p>
            <a:endParaRPr lang="tr-TR" sz="2400" spc="-300" dirty="0"/>
          </a:p>
        </p:txBody>
      </p:sp>
    </p:spTree>
    <p:extLst>
      <p:ext uri="{BB962C8B-B14F-4D97-AF65-F5344CB8AC3E}">
        <p14:creationId xmlns:p14="http://schemas.microsoft.com/office/powerpoint/2010/main" val="31308078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gradFill>
            <a:gsLst>
              <a:gs pos="1000">
                <a:schemeClr val="bg1"/>
              </a:gs>
              <a:gs pos="41000">
                <a:srgbClr val="FF0000"/>
              </a:gs>
              <a:gs pos="74000">
                <a:srgbClr val="C00000"/>
              </a:gs>
              <a:gs pos="94000">
                <a:schemeClr val="tx1">
                  <a:lumMod val="50000"/>
                  <a:lumOff val="50000"/>
                </a:schemeClr>
              </a:gs>
              <a:gs pos="100000">
                <a:schemeClr val="tx1"/>
              </a:gs>
            </a:gsLst>
            <a:lin ang="5400000" scaled="1"/>
          </a:gradFill>
          <a:effectLst/>
          <a:scene3d>
            <a:camera prst="orthographicFront"/>
            <a:lightRig rig="flood" dir="t"/>
          </a:scene3d>
          <a:sp3d prstMaterial="translucentPowder">
            <a:bevelT w="114300" prst="artDeco"/>
            <a:bevelB/>
          </a:sp3d>
        </p:spPr>
        <p:txBody>
          <a:bodyPr>
            <a:normAutofit/>
          </a:bodyPr>
          <a:lstStyle/>
          <a:p>
            <a:pPr algn="ctr"/>
            <a:r>
              <a:rPr lang="tr-TR" sz="6600" b="1" dirty="0">
                <a:solidFill>
                  <a:schemeClr val="accent4">
                    <a:lumMod val="40000"/>
                    <a:lumOff val="60000"/>
                  </a:schemeClr>
                </a:solidFill>
                <a:effectLst>
                  <a:outerShdw blurRad="38100" dist="38100" dir="2700000" algn="tl">
                    <a:srgbClr val="000000">
                      <a:alpha val="43137"/>
                    </a:srgbClr>
                  </a:outerShdw>
                </a:effectLst>
              </a:rPr>
              <a:t>  ODTÜ MEZUNLARI DERNEĞİ</a:t>
            </a:r>
          </a:p>
        </p:txBody>
      </p:sp>
      <p:pic>
        <p:nvPicPr>
          <p:cNvPr id="4" name="İçerik Yer Tutucusu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0" y="297021"/>
            <a:ext cx="1463040" cy="1463040"/>
          </a:xfrm>
        </p:spPr>
      </p:pic>
      <p:sp>
        <p:nvSpPr>
          <p:cNvPr id="5" name="İçerik Yer Tutucusu 4"/>
          <p:cNvSpPr>
            <a:spLocks noGrp="1"/>
          </p:cNvSpPr>
          <p:nvPr>
            <p:ph sz="half" idx="2"/>
          </p:nvPr>
        </p:nvSpPr>
        <p:spPr>
          <a:xfrm>
            <a:off x="289420" y="1828800"/>
            <a:ext cx="11627014" cy="4676503"/>
          </a:xfrm>
          <a:pattFill prst="pct5">
            <a:fgClr>
              <a:schemeClr val="accent6">
                <a:lumMod val="75000"/>
              </a:schemeClr>
            </a:fgClr>
            <a:bgClr>
              <a:schemeClr val="bg1"/>
            </a:bgClr>
          </a:pattFill>
        </p:spPr>
        <p:txBody>
          <a:bodyPr>
            <a:noAutofit/>
          </a:bodyPr>
          <a:lstStyle/>
          <a:p>
            <a:pPr marL="0" indent="0" algn="ctr">
              <a:buNone/>
            </a:pPr>
            <a:endParaRPr lang="en-US" sz="20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pPr marL="0" indent="0" algn="ctr">
              <a:buNone/>
            </a:pPr>
            <a:r>
              <a:rPr lang="tr-TR" sz="20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rPr>
              <a:t>ÇALIŞMA GRUPLARI</a:t>
            </a:r>
          </a:p>
          <a:p>
            <a:pPr marL="0" indent="0" algn="ctr">
              <a:buNone/>
            </a:pPr>
            <a:endParaRPr lang="tr-TR" sz="20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pPr marL="0" indent="0" algn="ctr">
              <a:buNone/>
            </a:pPr>
            <a:r>
              <a:rPr lang="tr-TR" sz="20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rPr>
              <a:t>1. ANKARA GÖNÜLLÜ </a:t>
            </a:r>
            <a:r>
              <a:rPr lang="tr-TR" sz="2000" b="1" dirty="0" smtClean="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rPr>
              <a:t>TAKIMI</a:t>
            </a:r>
            <a:r>
              <a:rPr lang="en-US" sz="2000" b="1" dirty="0" smtClean="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rPr>
              <a:t> (AGT)</a:t>
            </a:r>
            <a:endParaRPr lang="en-US" sz="20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pPr marL="0" indent="0" algn="ctr">
              <a:buNone/>
            </a:pPr>
            <a:endParaRPr lang="tr-TR" sz="2000" dirty="0">
              <a:latin typeface="High Tower Text" panose="02040502050506030303" pitchFamily="18" charset="0"/>
            </a:endParaRPr>
          </a:p>
          <a:p>
            <a:pPr marL="0" indent="0">
              <a:buNone/>
            </a:pPr>
            <a:endParaRPr lang="en-US" sz="20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pPr marL="0" indent="0">
              <a:buNone/>
            </a:pPr>
            <a:endParaRPr lang="en-US" sz="20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pPr marL="0" indent="0">
              <a:buNone/>
            </a:pPr>
            <a:endParaRPr lang="en-US" sz="20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pPr marL="0" indent="0">
              <a:buNone/>
            </a:pPr>
            <a:endParaRPr lang="tr-TR" sz="20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p:txBody>
      </p:sp>
      <p:sp>
        <p:nvSpPr>
          <p:cNvPr id="6" name="Metin kutusu 5">
            <a:extLst>
              <a:ext uri="{FF2B5EF4-FFF2-40B4-BE49-F238E27FC236}">
                <a16:creationId xmlns:a16="http://schemas.microsoft.com/office/drawing/2014/main" xmlns="" id="{B976507A-1BCB-46BF-BF97-A34619F61023}"/>
              </a:ext>
            </a:extLst>
          </p:cNvPr>
          <p:cNvSpPr txBox="1"/>
          <p:nvPr/>
        </p:nvSpPr>
        <p:spPr>
          <a:xfrm>
            <a:off x="11408603" y="3272974"/>
            <a:ext cx="861774" cy="3301068"/>
          </a:xfrm>
          <a:prstGeom prst="rect">
            <a:avLst/>
          </a:prstGeom>
          <a:noFill/>
        </p:spPr>
        <p:txBody>
          <a:bodyPr vert="vert" wrap="square" rtlCol="0">
            <a:spAutoFit/>
          </a:bodyPr>
          <a:lstStyle/>
          <a:p>
            <a:r>
              <a:rPr lang="en-US" sz="2000" b="1" dirty="0">
                <a:ln/>
                <a:solidFill>
                  <a:srgbClr val="0070C0"/>
                </a:solidFill>
                <a:effectLst>
                  <a:outerShdw blurRad="38100" dist="19050" dir="2700000" algn="tl" rotWithShape="0">
                    <a:schemeClr val="dk1">
                      <a:lumMod val="50000"/>
                      <a:alpha val="40000"/>
                    </a:schemeClr>
                  </a:outerShdw>
                </a:effectLst>
                <a:ea typeface="Segoe UI Black" panose="020B0A02040204020203" pitchFamily="34" charset="0"/>
              </a:rPr>
              <a:t>ETKİNLİKLER KOMİTESİ  </a:t>
            </a:r>
          </a:p>
          <a:p>
            <a:endParaRPr lang="tr-TR" sz="2400" spc="-300" dirty="0"/>
          </a:p>
        </p:txBody>
      </p:sp>
      <p:pic>
        <p:nvPicPr>
          <p:cNvPr id="7" name="Slide">
            <a:extLst>
              <a:ext uri="{FF2B5EF4-FFF2-40B4-BE49-F238E27FC236}">
                <a16:creationId xmlns:a16="http://schemas.microsoft.com/office/drawing/2014/main" xmlns="" id="{5749EC81-B4B7-4CD4-8253-9563AA57B5F3}"/>
              </a:ext>
            </a:extLst>
          </p:cNvPr>
          <p:cNvPicPr>
            <a:picLocks noChangeAspect="1"/>
          </p:cNvPicPr>
          <p:nvPr/>
        </p:nvPicPr>
        <p:blipFill>
          <a:blip r:embed="rId4"/>
          <a:stretch>
            <a:fillRect/>
          </a:stretch>
        </p:blipFill>
        <p:spPr>
          <a:xfrm>
            <a:off x="3914809" y="3673777"/>
            <a:ext cx="4362381" cy="2453840"/>
          </a:xfrm>
          <a:prstGeom prst="rect">
            <a:avLst/>
          </a:prstGeom>
        </p:spPr>
      </p:pic>
    </p:spTree>
    <p:extLst>
      <p:ext uri="{BB962C8B-B14F-4D97-AF65-F5344CB8AC3E}">
        <p14:creationId xmlns:p14="http://schemas.microsoft.com/office/powerpoint/2010/main" val="1154359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gradFill>
            <a:gsLst>
              <a:gs pos="1000">
                <a:schemeClr val="bg1"/>
              </a:gs>
              <a:gs pos="41000">
                <a:srgbClr val="FF0000"/>
              </a:gs>
              <a:gs pos="74000">
                <a:srgbClr val="C00000"/>
              </a:gs>
              <a:gs pos="94000">
                <a:schemeClr val="tx1">
                  <a:lumMod val="50000"/>
                  <a:lumOff val="50000"/>
                </a:schemeClr>
              </a:gs>
              <a:gs pos="100000">
                <a:schemeClr val="tx1"/>
              </a:gs>
            </a:gsLst>
            <a:lin ang="5400000" scaled="1"/>
          </a:gradFill>
          <a:effectLst/>
          <a:scene3d>
            <a:camera prst="orthographicFront"/>
            <a:lightRig rig="flood" dir="t"/>
          </a:scene3d>
          <a:sp3d prstMaterial="translucentPowder">
            <a:bevelT w="114300" prst="artDeco"/>
            <a:bevelB/>
          </a:sp3d>
        </p:spPr>
        <p:txBody>
          <a:bodyPr>
            <a:normAutofit/>
          </a:bodyPr>
          <a:lstStyle/>
          <a:p>
            <a:pPr algn="ctr"/>
            <a:r>
              <a:rPr lang="tr-TR" sz="6600" b="1" dirty="0">
                <a:solidFill>
                  <a:schemeClr val="accent4">
                    <a:lumMod val="40000"/>
                    <a:lumOff val="60000"/>
                  </a:schemeClr>
                </a:solidFill>
                <a:effectLst>
                  <a:outerShdw blurRad="38100" dist="38100" dir="2700000" algn="tl">
                    <a:srgbClr val="000000">
                      <a:alpha val="43137"/>
                    </a:srgbClr>
                  </a:outerShdw>
                </a:effectLst>
              </a:rPr>
              <a:t>  ODTÜ MEZUNLARI DERNEĞİ</a:t>
            </a:r>
          </a:p>
        </p:txBody>
      </p:sp>
      <p:pic>
        <p:nvPicPr>
          <p:cNvPr id="4" name="İçerik Yer Tutucusu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0" y="297021"/>
            <a:ext cx="1463040" cy="1463040"/>
          </a:xfrm>
        </p:spPr>
      </p:pic>
      <p:sp>
        <p:nvSpPr>
          <p:cNvPr id="5" name="İçerik Yer Tutucusu 4"/>
          <p:cNvSpPr>
            <a:spLocks noGrp="1"/>
          </p:cNvSpPr>
          <p:nvPr>
            <p:ph sz="half" idx="2"/>
          </p:nvPr>
        </p:nvSpPr>
        <p:spPr>
          <a:xfrm>
            <a:off x="0" y="1944710"/>
            <a:ext cx="11627014" cy="4676503"/>
          </a:xfrm>
          <a:pattFill prst="pct5">
            <a:fgClr>
              <a:schemeClr val="accent6">
                <a:lumMod val="75000"/>
              </a:schemeClr>
            </a:fgClr>
            <a:bgClr>
              <a:schemeClr val="bg1"/>
            </a:bgClr>
          </a:pattFill>
        </p:spPr>
        <p:txBody>
          <a:bodyPr>
            <a:normAutofit/>
          </a:bodyPr>
          <a:lstStyle/>
          <a:p>
            <a:pPr marL="0" indent="0" algn="ctr">
              <a:buNone/>
            </a:pPr>
            <a:r>
              <a:rPr lang="en-US" sz="30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rPr>
              <a:t>FOTO</a:t>
            </a:r>
            <a:r>
              <a:rPr lang="tr-TR" sz="30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rPr>
              <a:t>Ğ</a:t>
            </a:r>
            <a:r>
              <a:rPr lang="en-US" sz="30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rPr>
              <a:t>RAF SUNUMLARI</a:t>
            </a:r>
          </a:p>
          <a:p>
            <a:pPr marL="0" indent="0">
              <a:buNone/>
            </a:pPr>
            <a:endParaRPr lang="tr-TR" sz="4000" b="1" dirty="0">
              <a:ln/>
              <a:solidFill>
                <a:srgbClr val="C00000"/>
              </a:solidFill>
              <a:effectLst>
                <a:outerShdw blurRad="38100" dist="19050" dir="2700000" algn="tl" rotWithShape="0">
                  <a:schemeClr val="dk1">
                    <a:lumMod val="50000"/>
                    <a:alpha val="40000"/>
                  </a:schemeClr>
                </a:outerShdw>
              </a:effectLst>
              <a:ea typeface="Segoe UI Black" panose="020B0A02040204020203"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096300412"/>
              </p:ext>
            </p:extLst>
          </p:nvPr>
        </p:nvGraphicFramePr>
        <p:xfrm>
          <a:off x="1978195" y="2802809"/>
          <a:ext cx="7485858" cy="3494960"/>
        </p:xfrm>
        <a:graphic>
          <a:graphicData uri="http://schemas.openxmlformats.org/drawingml/2006/table">
            <a:tbl>
              <a:tblPr firstRow="1" firstCol="1" bandRow="1">
                <a:tableStyleId>{5C22544A-7EE6-4342-B048-85BDC9FD1C3A}</a:tableStyleId>
              </a:tblPr>
              <a:tblGrid>
                <a:gridCol w="2610487">
                  <a:extLst>
                    <a:ext uri="{9D8B030D-6E8A-4147-A177-3AD203B41FA5}">
                      <a16:colId xmlns:a16="http://schemas.microsoft.com/office/drawing/2014/main" xmlns="" val="20000"/>
                    </a:ext>
                  </a:extLst>
                </a:gridCol>
                <a:gridCol w="2530063">
                  <a:extLst>
                    <a:ext uri="{9D8B030D-6E8A-4147-A177-3AD203B41FA5}">
                      <a16:colId xmlns:a16="http://schemas.microsoft.com/office/drawing/2014/main" xmlns="" val="20001"/>
                    </a:ext>
                  </a:extLst>
                </a:gridCol>
                <a:gridCol w="2345308">
                  <a:extLst>
                    <a:ext uri="{9D8B030D-6E8A-4147-A177-3AD203B41FA5}">
                      <a16:colId xmlns:a16="http://schemas.microsoft.com/office/drawing/2014/main" xmlns="" val="20002"/>
                    </a:ext>
                  </a:extLst>
                </a:gridCol>
              </a:tblGrid>
              <a:tr h="930051">
                <a:tc>
                  <a:txBody>
                    <a:bodyPr/>
                    <a:lstStyle/>
                    <a:p>
                      <a:pPr marL="0" marR="34290" algn="ctr">
                        <a:spcBef>
                          <a:spcPts val="0"/>
                        </a:spcBef>
                        <a:spcAft>
                          <a:spcPts val="0"/>
                        </a:spcAft>
                      </a:pPr>
                      <a:endParaRPr lang="en-US" sz="1800" dirty="0">
                        <a:effectLst/>
                      </a:endParaRPr>
                    </a:p>
                    <a:p>
                      <a:pPr marL="0" marR="34290" algn="ctr">
                        <a:spcBef>
                          <a:spcPts val="0"/>
                        </a:spcBef>
                        <a:spcAft>
                          <a:spcPts val="0"/>
                        </a:spcAft>
                      </a:pPr>
                      <a:r>
                        <a:rPr lang="tr-TR" sz="1800" dirty="0">
                          <a:effectLst/>
                        </a:rPr>
                        <a:t>Etkinlik Adı</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34290" algn="ctr" defTabSz="914400" rtl="0" eaLnBrk="1" latinLnBrk="0" hangingPunct="1">
                        <a:spcBef>
                          <a:spcPts val="0"/>
                        </a:spcBef>
                        <a:spcAft>
                          <a:spcPts val="0"/>
                        </a:spcAft>
                      </a:pPr>
                      <a:endParaRPr lang="en-US" sz="1800" b="1" kern="1200" dirty="0">
                        <a:solidFill>
                          <a:schemeClr val="lt1"/>
                        </a:solidFill>
                        <a:effectLst/>
                        <a:latin typeface="+mn-lt"/>
                        <a:ea typeface="+mn-ea"/>
                        <a:cs typeface="+mn-cs"/>
                      </a:endParaRPr>
                    </a:p>
                    <a:p>
                      <a:pPr marL="0" marR="34290" algn="ctr" defTabSz="914400" rtl="0" eaLnBrk="1" latinLnBrk="0" hangingPunct="1">
                        <a:spcBef>
                          <a:spcPts val="0"/>
                        </a:spcBef>
                        <a:spcAft>
                          <a:spcPts val="0"/>
                        </a:spcAft>
                      </a:pPr>
                      <a:r>
                        <a:rPr lang="tr-TR" sz="1800" b="1" kern="1200" dirty="0">
                          <a:solidFill>
                            <a:schemeClr val="lt1"/>
                          </a:solidFill>
                          <a:effectLst/>
                          <a:latin typeface="+mn-lt"/>
                          <a:ea typeface="+mn-ea"/>
                          <a:cs typeface="+mn-cs"/>
                        </a:rPr>
                        <a:t>Süresi/Tarih</a:t>
                      </a:r>
                      <a:endParaRPr lang="en-US" sz="1800" b="1" kern="1200" dirty="0">
                        <a:solidFill>
                          <a:schemeClr val="lt1"/>
                        </a:solidFill>
                        <a:effectLst/>
                        <a:latin typeface="+mn-lt"/>
                        <a:ea typeface="+mn-ea"/>
                        <a:cs typeface="+mn-cs"/>
                      </a:endParaRPr>
                    </a:p>
                    <a:p>
                      <a:pPr marL="0" marR="34290" algn="ctr" defTabSz="914400" rtl="0" eaLnBrk="1" latinLnBrk="0" hangingPunct="1">
                        <a:spcBef>
                          <a:spcPts val="0"/>
                        </a:spcBef>
                        <a:spcAft>
                          <a:spcPts val="0"/>
                        </a:spcAft>
                      </a:pPr>
                      <a:r>
                        <a:rPr lang="tr-TR" sz="1800" b="1" kern="1200" dirty="0">
                          <a:solidFill>
                            <a:schemeClr val="lt1"/>
                          </a:solidFill>
                          <a:effectLst/>
                          <a:latin typeface="+mn-lt"/>
                          <a:ea typeface="+mn-ea"/>
                          <a:cs typeface="+mn-cs"/>
                        </a:rPr>
                        <a:t> </a:t>
                      </a:r>
                      <a:endParaRPr lang="en-US" sz="1800" b="1" kern="1200" dirty="0">
                        <a:solidFill>
                          <a:schemeClr val="lt1"/>
                        </a:solidFill>
                        <a:effectLst/>
                        <a:latin typeface="+mn-lt"/>
                        <a:ea typeface="+mn-ea"/>
                        <a:cs typeface="+mn-cs"/>
                      </a:endParaRPr>
                    </a:p>
                  </a:txBody>
                  <a:tcPr marL="68580" marR="68580" marT="0" marB="0"/>
                </a:tc>
                <a:tc>
                  <a:txBody>
                    <a:bodyPr/>
                    <a:lstStyle/>
                    <a:p>
                      <a:pPr marL="0" marR="34290" algn="ctr" defTabSz="914400" rtl="0" eaLnBrk="1" latinLnBrk="0" hangingPunct="1">
                        <a:spcBef>
                          <a:spcPts val="0"/>
                        </a:spcBef>
                        <a:spcAft>
                          <a:spcPts val="0"/>
                        </a:spcAft>
                      </a:pPr>
                      <a:endParaRPr lang="en-US" sz="1800" b="1" kern="1200" dirty="0">
                        <a:solidFill>
                          <a:schemeClr val="lt1"/>
                        </a:solidFill>
                        <a:effectLst/>
                        <a:latin typeface="+mn-lt"/>
                        <a:ea typeface="+mn-ea"/>
                        <a:cs typeface="+mn-cs"/>
                      </a:endParaRPr>
                    </a:p>
                    <a:p>
                      <a:pPr marL="0" marR="34290" algn="ctr" defTabSz="914400" rtl="0" eaLnBrk="1" latinLnBrk="0" hangingPunct="1">
                        <a:spcBef>
                          <a:spcPts val="0"/>
                        </a:spcBef>
                        <a:spcAft>
                          <a:spcPts val="0"/>
                        </a:spcAft>
                      </a:pPr>
                      <a:r>
                        <a:rPr lang="tr-TR" sz="1800" b="1" kern="1200" dirty="0">
                          <a:solidFill>
                            <a:schemeClr val="lt1"/>
                          </a:solidFill>
                          <a:effectLst/>
                          <a:latin typeface="+mn-lt"/>
                          <a:ea typeface="+mn-ea"/>
                          <a:cs typeface="+mn-cs"/>
                        </a:rPr>
                        <a:t>Eğitimci</a:t>
                      </a:r>
                      <a:endParaRPr lang="en-US" sz="1800" b="1" kern="1200" dirty="0">
                        <a:solidFill>
                          <a:schemeClr val="lt1"/>
                        </a:solidFill>
                        <a:effectLst/>
                        <a:latin typeface="+mn-lt"/>
                        <a:ea typeface="+mn-ea"/>
                        <a:cs typeface="+mn-cs"/>
                      </a:endParaRPr>
                    </a:p>
                  </a:txBody>
                  <a:tcPr marL="68580" marR="68580" marT="0" marB="0"/>
                </a:tc>
                <a:extLst>
                  <a:ext uri="{0D108BD9-81ED-4DB2-BD59-A6C34878D82A}">
                    <a16:rowId xmlns:a16="http://schemas.microsoft.com/office/drawing/2014/main" xmlns="" val="10000"/>
                  </a:ext>
                </a:extLst>
              </a:tr>
              <a:tr h="622958">
                <a:tc>
                  <a:txBody>
                    <a:bodyPr/>
                    <a:lstStyle/>
                    <a:p>
                      <a:pPr marL="0" marR="34290" algn="l">
                        <a:lnSpc>
                          <a:spcPct val="200000"/>
                        </a:lnSpc>
                        <a:spcBef>
                          <a:spcPts val="0"/>
                        </a:spcBef>
                        <a:spcAft>
                          <a:spcPts val="0"/>
                        </a:spcAft>
                      </a:pPr>
                      <a:r>
                        <a:rPr lang="tr-TR" sz="1600" dirty="0">
                          <a:solidFill>
                            <a:srgbClr val="FFFF00"/>
                          </a:solidFill>
                          <a:effectLst/>
                        </a:rPr>
                        <a:t>Işik Ülkesi Likya Sunumu</a:t>
                      </a:r>
                      <a:endParaRPr lang="en-US" sz="16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34290" algn="ctr">
                        <a:spcBef>
                          <a:spcPts val="0"/>
                        </a:spcBef>
                        <a:spcAft>
                          <a:spcPts val="0"/>
                        </a:spcAft>
                      </a:pPr>
                      <a:endParaRPr lang="en-US" sz="1600" dirty="0">
                        <a:effectLst/>
                      </a:endParaRPr>
                    </a:p>
                    <a:p>
                      <a:pPr marL="0" marR="34290" algn="ctr">
                        <a:spcBef>
                          <a:spcPts val="0"/>
                        </a:spcBef>
                        <a:spcAft>
                          <a:spcPts val="0"/>
                        </a:spcAft>
                      </a:pPr>
                      <a:r>
                        <a:rPr lang="tr-TR" sz="1600" dirty="0">
                          <a:effectLst/>
                        </a:rPr>
                        <a:t>28 Kasım 2018</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34290" algn="ctr">
                        <a:spcBef>
                          <a:spcPts val="0"/>
                        </a:spcBef>
                        <a:spcAft>
                          <a:spcPts val="0"/>
                        </a:spcAft>
                      </a:pPr>
                      <a:endParaRPr lang="en-US" sz="1600" dirty="0">
                        <a:effectLst/>
                      </a:endParaRPr>
                    </a:p>
                    <a:p>
                      <a:pPr marL="0" marR="34290" algn="ctr">
                        <a:spcBef>
                          <a:spcPts val="0"/>
                        </a:spcBef>
                        <a:spcAft>
                          <a:spcPts val="0"/>
                        </a:spcAft>
                      </a:pPr>
                      <a:r>
                        <a:rPr lang="tr-TR" sz="1600" dirty="0">
                          <a:effectLst/>
                        </a:rPr>
                        <a:t>Goncagül Özgit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1245916">
                <a:tc>
                  <a:txBody>
                    <a:bodyPr/>
                    <a:lstStyle/>
                    <a:p>
                      <a:pPr marL="0" marR="34290" algn="l">
                        <a:lnSpc>
                          <a:spcPct val="100000"/>
                        </a:lnSpc>
                        <a:spcBef>
                          <a:spcPts val="0"/>
                        </a:spcBef>
                        <a:spcAft>
                          <a:spcPts val="0"/>
                        </a:spcAft>
                      </a:pPr>
                      <a:endParaRPr lang="en-US" sz="1600" dirty="0">
                        <a:solidFill>
                          <a:srgbClr val="FFFF00"/>
                        </a:solidFill>
                        <a:effectLst/>
                      </a:endParaRPr>
                    </a:p>
                    <a:p>
                      <a:pPr marL="0" marR="34290" algn="l">
                        <a:lnSpc>
                          <a:spcPct val="100000"/>
                        </a:lnSpc>
                        <a:spcBef>
                          <a:spcPts val="0"/>
                        </a:spcBef>
                        <a:spcAft>
                          <a:spcPts val="0"/>
                        </a:spcAft>
                      </a:pPr>
                      <a:r>
                        <a:rPr lang="tr-TR" sz="1600" dirty="0">
                          <a:solidFill>
                            <a:srgbClr val="FFFF00"/>
                          </a:solidFill>
                          <a:effectLst/>
                        </a:rPr>
                        <a:t>Ortaçağ İspanyası'ndan Günümüz Brezilyası'na Kısa Bir Gezinti</a:t>
                      </a:r>
                      <a:endParaRPr lang="en-US" sz="16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34290" algn="ctr">
                        <a:spcBef>
                          <a:spcPts val="0"/>
                        </a:spcBef>
                        <a:spcAft>
                          <a:spcPts val="0"/>
                        </a:spcAft>
                      </a:pPr>
                      <a:endParaRPr lang="en-US" sz="1600" dirty="0">
                        <a:effectLst/>
                      </a:endParaRPr>
                    </a:p>
                    <a:p>
                      <a:pPr marL="0" marR="34290" algn="ctr">
                        <a:spcBef>
                          <a:spcPts val="0"/>
                        </a:spcBef>
                        <a:spcAft>
                          <a:spcPts val="0"/>
                        </a:spcAft>
                      </a:pPr>
                      <a:endParaRPr lang="en-US" sz="1600" dirty="0">
                        <a:effectLst/>
                      </a:endParaRPr>
                    </a:p>
                    <a:p>
                      <a:pPr marL="0" marR="34290" algn="ctr">
                        <a:spcBef>
                          <a:spcPts val="0"/>
                        </a:spcBef>
                        <a:spcAft>
                          <a:spcPts val="0"/>
                        </a:spcAft>
                      </a:pPr>
                      <a:r>
                        <a:rPr lang="tr-TR" sz="1600" dirty="0">
                          <a:effectLst/>
                        </a:rPr>
                        <a:t>11 Aralık 2018</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34290" algn="ctr">
                        <a:spcBef>
                          <a:spcPts val="0"/>
                        </a:spcBef>
                        <a:spcAft>
                          <a:spcPts val="0"/>
                        </a:spcAft>
                      </a:pPr>
                      <a:endParaRPr lang="en-US" sz="1600" dirty="0">
                        <a:effectLst/>
                      </a:endParaRPr>
                    </a:p>
                    <a:p>
                      <a:pPr marL="0" marR="34290" algn="ctr">
                        <a:spcBef>
                          <a:spcPts val="0"/>
                        </a:spcBef>
                        <a:spcAft>
                          <a:spcPts val="0"/>
                        </a:spcAft>
                      </a:pPr>
                      <a:endParaRPr lang="en-US" sz="1600" dirty="0">
                        <a:effectLst/>
                      </a:endParaRPr>
                    </a:p>
                    <a:p>
                      <a:pPr marL="0" marR="34290" algn="ctr">
                        <a:spcBef>
                          <a:spcPts val="0"/>
                        </a:spcBef>
                        <a:spcAft>
                          <a:spcPts val="0"/>
                        </a:spcAft>
                      </a:pPr>
                      <a:r>
                        <a:rPr lang="tr-TR" sz="1600" dirty="0">
                          <a:effectLst/>
                        </a:rPr>
                        <a:t>İbrahim Berksoy</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696035">
                <a:tc>
                  <a:txBody>
                    <a:bodyPr/>
                    <a:lstStyle/>
                    <a:p>
                      <a:pPr marL="0" marR="34290" algn="l">
                        <a:lnSpc>
                          <a:spcPct val="200000"/>
                        </a:lnSpc>
                        <a:spcBef>
                          <a:spcPts val="0"/>
                        </a:spcBef>
                        <a:spcAft>
                          <a:spcPts val="0"/>
                        </a:spcAft>
                      </a:pPr>
                      <a:r>
                        <a:rPr lang="tr-TR" sz="1600" dirty="0">
                          <a:solidFill>
                            <a:srgbClr val="FFFF00"/>
                          </a:solidFill>
                          <a:effectLst/>
                        </a:rPr>
                        <a:t>Örtülü Dereler Kenti: Ankara</a:t>
                      </a:r>
                      <a:endParaRPr lang="en-US" sz="16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34290" algn="ctr">
                        <a:spcBef>
                          <a:spcPts val="0"/>
                        </a:spcBef>
                        <a:spcAft>
                          <a:spcPts val="0"/>
                        </a:spcAft>
                      </a:pPr>
                      <a:endParaRPr lang="en-US" sz="1600" dirty="0">
                        <a:effectLst/>
                      </a:endParaRPr>
                    </a:p>
                    <a:p>
                      <a:pPr marL="0" marR="34290" algn="ctr">
                        <a:spcBef>
                          <a:spcPts val="0"/>
                        </a:spcBef>
                        <a:spcAft>
                          <a:spcPts val="0"/>
                        </a:spcAft>
                      </a:pPr>
                      <a:r>
                        <a:rPr lang="tr-TR" sz="1600" dirty="0">
                          <a:effectLst/>
                        </a:rPr>
                        <a:t>3 Ocak 2018</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34290" algn="ctr">
                        <a:spcBef>
                          <a:spcPts val="0"/>
                        </a:spcBef>
                        <a:spcAft>
                          <a:spcPts val="0"/>
                        </a:spcAft>
                      </a:pPr>
                      <a:endParaRPr lang="en-US" sz="1600" dirty="0">
                        <a:effectLst/>
                      </a:endParaRPr>
                    </a:p>
                    <a:p>
                      <a:pPr marL="0" marR="34290" algn="ctr">
                        <a:spcBef>
                          <a:spcPts val="0"/>
                        </a:spcBef>
                        <a:spcAft>
                          <a:spcPts val="0"/>
                        </a:spcAft>
                      </a:pPr>
                      <a:r>
                        <a:rPr lang="tr-TR" sz="1600" dirty="0">
                          <a:effectLst/>
                        </a:rPr>
                        <a:t>Hasan Akyar</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bl>
          </a:graphicData>
        </a:graphic>
      </p:graphicFrame>
      <p:sp>
        <p:nvSpPr>
          <p:cNvPr id="6" name="Metin kutusu 5">
            <a:extLst>
              <a:ext uri="{FF2B5EF4-FFF2-40B4-BE49-F238E27FC236}">
                <a16:creationId xmlns:a16="http://schemas.microsoft.com/office/drawing/2014/main" xmlns="" id="{309762AA-8F9F-42A1-95E3-240C21E5BC57}"/>
              </a:ext>
            </a:extLst>
          </p:cNvPr>
          <p:cNvSpPr txBox="1"/>
          <p:nvPr/>
        </p:nvSpPr>
        <p:spPr>
          <a:xfrm>
            <a:off x="11119183" y="3452070"/>
            <a:ext cx="861774" cy="3301068"/>
          </a:xfrm>
          <a:prstGeom prst="rect">
            <a:avLst/>
          </a:prstGeom>
          <a:noFill/>
        </p:spPr>
        <p:txBody>
          <a:bodyPr vert="vert" wrap="square" rtlCol="0">
            <a:spAutoFit/>
          </a:bodyPr>
          <a:lstStyle/>
          <a:p>
            <a:r>
              <a:rPr lang="en-US" sz="2000" b="1" dirty="0">
                <a:ln/>
                <a:solidFill>
                  <a:srgbClr val="0070C0"/>
                </a:solidFill>
                <a:effectLst>
                  <a:outerShdw blurRad="38100" dist="19050" dir="2700000" algn="tl" rotWithShape="0">
                    <a:schemeClr val="dk1">
                      <a:lumMod val="50000"/>
                      <a:alpha val="40000"/>
                    </a:schemeClr>
                  </a:outerShdw>
                </a:effectLst>
                <a:ea typeface="Segoe UI Black" panose="020B0A02040204020203" pitchFamily="34" charset="0"/>
              </a:rPr>
              <a:t>ETKİNLİKLER KOMİTESİ  </a:t>
            </a:r>
          </a:p>
          <a:p>
            <a:endParaRPr lang="tr-TR" sz="2400" spc="-300" dirty="0"/>
          </a:p>
        </p:txBody>
      </p:sp>
    </p:spTree>
    <p:extLst>
      <p:ext uri="{BB962C8B-B14F-4D97-AF65-F5344CB8AC3E}">
        <p14:creationId xmlns:p14="http://schemas.microsoft.com/office/powerpoint/2010/main" val="4166066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gradFill>
            <a:gsLst>
              <a:gs pos="1000">
                <a:schemeClr val="bg1"/>
              </a:gs>
              <a:gs pos="41000">
                <a:srgbClr val="FF0000"/>
              </a:gs>
              <a:gs pos="74000">
                <a:srgbClr val="C00000"/>
              </a:gs>
              <a:gs pos="94000">
                <a:schemeClr val="tx1">
                  <a:lumMod val="50000"/>
                  <a:lumOff val="50000"/>
                </a:schemeClr>
              </a:gs>
              <a:gs pos="100000">
                <a:schemeClr val="tx1"/>
              </a:gs>
            </a:gsLst>
            <a:lin ang="5400000" scaled="1"/>
          </a:gradFill>
          <a:effectLst/>
          <a:scene3d>
            <a:camera prst="orthographicFront"/>
            <a:lightRig rig="flood" dir="t"/>
          </a:scene3d>
          <a:sp3d prstMaterial="translucentPowder">
            <a:bevelT w="114300" prst="artDeco"/>
            <a:bevelB/>
          </a:sp3d>
        </p:spPr>
        <p:txBody>
          <a:bodyPr>
            <a:normAutofit/>
          </a:bodyPr>
          <a:lstStyle/>
          <a:p>
            <a:pPr algn="ctr"/>
            <a:r>
              <a:rPr lang="tr-TR" sz="6600" b="1" dirty="0">
                <a:solidFill>
                  <a:schemeClr val="accent4">
                    <a:lumMod val="40000"/>
                    <a:lumOff val="60000"/>
                  </a:schemeClr>
                </a:solidFill>
                <a:effectLst>
                  <a:outerShdw blurRad="38100" dist="38100" dir="2700000" algn="tl">
                    <a:srgbClr val="000000">
                      <a:alpha val="43137"/>
                    </a:srgbClr>
                  </a:outerShdw>
                </a:effectLst>
              </a:rPr>
              <a:t>  ODTÜ MEZUNLARI DERNEĞİ</a:t>
            </a:r>
          </a:p>
        </p:txBody>
      </p:sp>
      <p:pic>
        <p:nvPicPr>
          <p:cNvPr id="4" name="İçerik Yer Tutucusu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0" y="297021"/>
            <a:ext cx="1463040" cy="1463040"/>
          </a:xfrm>
        </p:spPr>
      </p:pic>
      <p:sp>
        <p:nvSpPr>
          <p:cNvPr id="5" name="İçerik Yer Tutucusu 4"/>
          <p:cNvSpPr>
            <a:spLocks noGrp="1"/>
          </p:cNvSpPr>
          <p:nvPr>
            <p:ph sz="half" idx="2"/>
          </p:nvPr>
        </p:nvSpPr>
        <p:spPr>
          <a:xfrm>
            <a:off x="289420" y="1828800"/>
            <a:ext cx="11627014" cy="4676503"/>
          </a:xfrm>
          <a:pattFill prst="pct5">
            <a:fgClr>
              <a:schemeClr val="accent6">
                <a:lumMod val="75000"/>
              </a:schemeClr>
            </a:fgClr>
            <a:bgClr>
              <a:schemeClr val="bg1"/>
            </a:bgClr>
          </a:pattFill>
        </p:spPr>
        <p:txBody>
          <a:bodyPr>
            <a:noAutofit/>
          </a:bodyPr>
          <a:lstStyle/>
          <a:p>
            <a:pPr marL="0" indent="0">
              <a:buNone/>
            </a:pPr>
            <a:endParaRPr lang="tr-TR" sz="2000" dirty="0">
              <a:latin typeface="High Tower Text" panose="02040502050506030303" pitchFamily="18" charset="0"/>
            </a:endParaRPr>
          </a:p>
          <a:p>
            <a:pPr marL="0" indent="0">
              <a:buNone/>
            </a:pPr>
            <a:endParaRPr lang="tr-TR" sz="2000" dirty="0">
              <a:latin typeface="High Tower Text" panose="02040502050506030303" pitchFamily="18" charset="0"/>
            </a:endParaRPr>
          </a:p>
          <a:p>
            <a:pPr marL="0" indent="0">
              <a:buNone/>
            </a:pPr>
            <a:r>
              <a:rPr lang="tr-TR" sz="2000" b="1" dirty="0">
                <a:latin typeface="High Tower Text" panose="02040502050506030303" pitchFamily="18" charset="0"/>
              </a:rPr>
              <a:t>Ankara Gönüllü </a:t>
            </a:r>
            <a:r>
              <a:rPr lang="tr-TR" sz="2000" b="1" dirty="0" smtClean="0">
                <a:latin typeface="High Tower Text" panose="02040502050506030303" pitchFamily="18" charset="0"/>
              </a:rPr>
              <a:t>Takımı</a:t>
            </a:r>
            <a:r>
              <a:rPr lang="en-US" sz="2000" b="1" dirty="0" smtClean="0">
                <a:latin typeface="High Tower Text" panose="02040502050506030303" pitchFamily="18" charset="0"/>
              </a:rPr>
              <a:t> (AGT)</a:t>
            </a:r>
            <a:r>
              <a:rPr lang="en-US" sz="2000" dirty="0" smtClean="0">
                <a:latin typeface="High Tower Text" panose="02040502050506030303" pitchFamily="18" charset="0"/>
              </a:rPr>
              <a:t>, </a:t>
            </a:r>
            <a:r>
              <a:rPr lang="tr-TR" sz="2000" dirty="0" smtClean="0">
                <a:latin typeface="High Tower Text" panose="02040502050506030303" pitchFamily="18" charset="0"/>
              </a:rPr>
              <a:t>2009’da</a:t>
            </a:r>
            <a:r>
              <a:rPr lang="tr-TR" sz="2000" dirty="0">
                <a:latin typeface="High Tower Text" panose="02040502050506030303" pitchFamily="18" charset="0"/>
              </a:rPr>
              <a:t>, </a:t>
            </a:r>
            <a:r>
              <a:rPr lang="tr-TR" sz="2000" dirty="0" smtClean="0">
                <a:latin typeface="High Tower Text" panose="02040502050506030303" pitchFamily="18" charset="0"/>
              </a:rPr>
              <a:t>ODTÜ </a:t>
            </a:r>
            <a:r>
              <a:rPr lang="tr-TR" sz="2000" dirty="0">
                <a:latin typeface="High Tower Text" panose="02040502050506030303" pitchFamily="18" charset="0"/>
              </a:rPr>
              <a:t>Mezunları Derneği tarafından </a:t>
            </a:r>
            <a:r>
              <a:rPr lang="tr-TR" sz="2000" dirty="0" smtClean="0">
                <a:latin typeface="High Tower Text" panose="02040502050506030303" pitchFamily="18" charset="0"/>
              </a:rPr>
              <a:t>kuruldu</a:t>
            </a:r>
            <a:r>
              <a:rPr lang="tr-TR" sz="2000" dirty="0">
                <a:latin typeface="High Tower Text" panose="02040502050506030303" pitchFamily="18" charset="0"/>
              </a:rPr>
              <a:t>. Bu takımın hedefi üniversite kültürünü ve birikimini topluma aşılamak, deneyimlerini onlarla paylaşmak ve bir nebze de olsa topluma katkı </a:t>
            </a:r>
            <a:r>
              <a:rPr lang="tr-TR" sz="2000" dirty="0" smtClean="0">
                <a:latin typeface="High Tower Text" panose="02040502050506030303" pitchFamily="18" charset="0"/>
              </a:rPr>
              <a:t>sağlamaktı</a:t>
            </a:r>
            <a:r>
              <a:rPr lang="en-US" sz="2000" dirty="0">
                <a:latin typeface="High Tower Text" panose="02040502050506030303" pitchFamily="18" charset="0"/>
              </a:rPr>
              <a:t>r</a:t>
            </a:r>
            <a:r>
              <a:rPr lang="tr-TR" sz="2000" dirty="0" smtClean="0">
                <a:latin typeface="High Tower Text" panose="02040502050506030303" pitchFamily="18" charset="0"/>
              </a:rPr>
              <a:t>. A</a:t>
            </a:r>
            <a:r>
              <a:rPr lang="en-US" sz="2000" dirty="0" smtClean="0">
                <a:latin typeface="High Tower Text" panose="02040502050506030303" pitchFamily="18" charset="0"/>
              </a:rPr>
              <a:t>GT, </a:t>
            </a:r>
            <a:r>
              <a:rPr lang="en-US" sz="2000" dirty="0" err="1" smtClean="0">
                <a:latin typeface="High Tower Text" panose="02040502050506030303" pitchFamily="18" charset="0"/>
              </a:rPr>
              <a:t>kurulduğu</a:t>
            </a:r>
            <a:r>
              <a:rPr lang="en-US" sz="2000" dirty="0" smtClean="0">
                <a:latin typeface="High Tower Text" panose="02040502050506030303" pitchFamily="18" charset="0"/>
              </a:rPr>
              <a:t> </a:t>
            </a:r>
            <a:r>
              <a:rPr lang="en-US" sz="2000" dirty="0" err="1" smtClean="0">
                <a:latin typeface="High Tower Text" panose="02040502050506030303" pitchFamily="18" charset="0"/>
              </a:rPr>
              <a:t>tarihten</a:t>
            </a:r>
            <a:r>
              <a:rPr lang="en-US" sz="2000" dirty="0" smtClean="0">
                <a:latin typeface="High Tower Text" panose="02040502050506030303" pitchFamily="18" charset="0"/>
              </a:rPr>
              <a:t> </a:t>
            </a:r>
            <a:r>
              <a:rPr lang="en-US" sz="2000" dirty="0" err="1" smtClean="0">
                <a:latin typeface="High Tower Text" panose="02040502050506030303" pitchFamily="18" charset="0"/>
              </a:rPr>
              <a:t>beri</a:t>
            </a:r>
            <a:r>
              <a:rPr lang="en-US" sz="2000" dirty="0" smtClean="0">
                <a:latin typeface="High Tower Text" panose="02040502050506030303" pitchFamily="18" charset="0"/>
              </a:rPr>
              <a:t> </a:t>
            </a:r>
            <a:r>
              <a:rPr lang="tr-TR" sz="2000" dirty="0" smtClean="0">
                <a:latin typeface="High Tower Text" panose="02040502050506030303" pitchFamily="18" charset="0"/>
              </a:rPr>
              <a:t>binlerce </a:t>
            </a:r>
            <a:r>
              <a:rPr lang="tr-TR" sz="2000" dirty="0">
                <a:latin typeface="High Tower Text" panose="02040502050506030303" pitchFamily="18" charset="0"/>
              </a:rPr>
              <a:t>çocuğa ulaştı ve onların sosyo-kültürel gelişimlerine destek oldu. </a:t>
            </a:r>
            <a:endParaRPr lang="en-US" sz="2000" dirty="0" smtClean="0">
              <a:latin typeface="High Tower Text" panose="02040502050506030303" pitchFamily="18" charset="0"/>
            </a:endParaRPr>
          </a:p>
          <a:p>
            <a:pPr marL="0" indent="0">
              <a:buNone/>
            </a:pPr>
            <a:r>
              <a:rPr lang="tr-TR" sz="2000" dirty="0" smtClean="0">
                <a:latin typeface="High Tower Text" panose="02040502050506030303" pitchFamily="18" charset="0"/>
              </a:rPr>
              <a:t>Geliştir</a:t>
            </a:r>
            <a:r>
              <a:rPr lang="en-US" sz="2000" dirty="0" err="1" smtClean="0">
                <a:latin typeface="High Tower Text" panose="02040502050506030303" pitchFamily="18" charset="0"/>
              </a:rPr>
              <a:t>ilen</a:t>
            </a:r>
            <a:r>
              <a:rPr lang="tr-TR" sz="2000" dirty="0" smtClean="0">
                <a:latin typeface="High Tower Text" panose="02040502050506030303" pitchFamily="18" charset="0"/>
              </a:rPr>
              <a:t> </a:t>
            </a:r>
            <a:r>
              <a:rPr lang="tr-TR" sz="2000" dirty="0">
                <a:latin typeface="High Tower Text" panose="02040502050506030303" pitchFamily="18" charset="0"/>
              </a:rPr>
              <a:t>projelerle 4. -7. sınıf yaş aralığındaki öğrencilere </a:t>
            </a:r>
            <a:r>
              <a:rPr lang="tr-TR" sz="2000" dirty="0" smtClean="0">
                <a:latin typeface="High Tower Text" panose="02040502050506030303" pitchFamily="18" charset="0"/>
              </a:rPr>
              <a:t>ulaşı</a:t>
            </a:r>
            <a:r>
              <a:rPr lang="en-US" sz="2000" dirty="0" err="1" smtClean="0">
                <a:latin typeface="High Tower Text" panose="02040502050506030303" pitchFamily="18" charset="0"/>
              </a:rPr>
              <a:t>lıyor</a:t>
            </a:r>
            <a:r>
              <a:rPr lang="tr-TR" sz="2000" dirty="0" smtClean="0">
                <a:latin typeface="High Tower Text" panose="02040502050506030303" pitchFamily="18" charset="0"/>
              </a:rPr>
              <a:t>. </a:t>
            </a:r>
            <a:r>
              <a:rPr lang="tr-TR" sz="2000" dirty="0">
                <a:latin typeface="High Tower Text" panose="02040502050506030303" pitchFamily="18" charset="0"/>
              </a:rPr>
              <a:t>Şu an devam etmekte olan “Üniversite – Ev Projesi” </a:t>
            </a:r>
            <a:r>
              <a:rPr lang="tr-TR" sz="2000" dirty="0" smtClean="0">
                <a:latin typeface="High Tower Text" panose="02040502050506030303" pitchFamily="18" charset="0"/>
              </a:rPr>
              <a:t>kapsamında</a:t>
            </a:r>
            <a:r>
              <a:rPr lang="en-US" sz="2000" dirty="0" smtClean="0">
                <a:latin typeface="High Tower Text" panose="02040502050506030303" pitchFamily="18" charset="0"/>
              </a:rPr>
              <a:t>, AGT </a:t>
            </a:r>
            <a:r>
              <a:rPr lang="en-US" sz="2000" dirty="0" err="1" smtClean="0">
                <a:latin typeface="High Tower Text" panose="02040502050506030303" pitchFamily="18" charset="0"/>
              </a:rPr>
              <a:t>üyeleri</a:t>
            </a:r>
            <a:r>
              <a:rPr lang="tr-TR" sz="2000" dirty="0" smtClean="0">
                <a:latin typeface="High Tower Text" panose="02040502050506030303" pitchFamily="18" charset="0"/>
              </a:rPr>
              <a:t> </a:t>
            </a:r>
            <a:r>
              <a:rPr lang="tr-TR" sz="2000" dirty="0">
                <a:latin typeface="High Tower Text" panose="02040502050506030303" pitchFamily="18" charset="0"/>
              </a:rPr>
              <a:t>her hafta 2 saat olmak üzere </a:t>
            </a:r>
            <a:r>
              <a:rPr lang="en-US" sz="2000" dirty="0" err="1" smtClean="0">
                <a:latin typeface="High Tower Text" panose="02040502050506030303" pitchFamily="18" charset="0"/>
              </a:rPr>
              <a:t>öğrencilerin</a:t>
            </a:r>
            <a:r>
              <a:rPr lang="tr-TR" sz="2000" dirty="0" smtClean="0">
                <a:latin typeface="High Tower Text" panose="02040502050506030303" pitchFamily="18" charset="0"/>
              </a:rPr>
              <a:t> </a:t>
            </a:r>
            <a:r>
              <a:rPr lang="tr-TR" sz="2000" dirty="0">
                <a:latin typeface="High Tower Text" panose="02040502050506030303" pitchFamily="18" charset="0"/>
              </a:rPr>
              <a:t>evlerine konuk </a:t>
            </a:r>
            <a:r>
              <a:rPr lang="tr-TR" sz="2000" dirty="0" smtClean="0">
                <a:latin typeface="High Tower Text" panose="02040502050506030303" pitchFamily="18" charset="0"/>
              </a:rPr>
              <a:t>olu</a:t>
            </a:r>
            <a:r>
              <a:rPr lang="en-US" sz="2000" dirty="0" err="1" smtClean="0">
                <a:latin typeface="High Tower Text" panose="02040502050506030303" pitchFamily="18" charset="0"/>
              </a:rPr>
              <a:t>yor</a:t>
            </a:r>
            <a:r>
              <a:rPr lang="en-US" sz="2000" dirty="0" smtClean="0">
                <a:latin typeface="High Tower Text" panose="02040502050506030303" pitchFamily="18" charset="0"/>
              </a:rPr>
              <a:t>. </a:t>
            </a:r>
            <a:endParaRPr lang="tr-TR" sz="2000" dirty="0">
              <a:latin typeface="High Tower Text" panose="02040502050506030303" pitchFamily="18" charset="0"/>
            </a:endParaRPr>
          </a:p>
        </p:txBody>
      </p:sp>
      <p:sp>
        <p:nvSpPr>
          <p:cNvPr id="6" name="Metin kutusu 5">
            <a:extLst>
              <a:ext uri="{FF2B5EF4-FFF2-40B4-BE49-F238E27FC236}">
                <a16:creationId xmlns:a16="http://schemas.microsoft.com/office/drawing/2014/main" xmlns="" id="{B976507A-1BCB-46BF-BF97-A34619F61023}"/>
              </a:ext>
            </a:extLst>
          </p:cNvPr>
          <p:cNvSpPr txBox="1"/>
          <p:nvPr/>
        </p:nvSpPr>
        <p:spPr>
          <a:xfrm>
            <a:off x="11408603" y="3272974"/>
            <a:ext cx="861774" cy="3301068"/>
          </a:xfrm>
          <a:prstGeom prst="rect">
            <a:avLst/>
          </a:prstGeom>
          <a:noFill/>
        </p:spPr>
        <p:txBody>
          <a:bodyPr vert="vert" wrap="square" rtlCol="0">
            <a:spAutoFit/>
          </a:bodyPr>
          <a:lstStyle/>
          <a:p>
            <a:r>
              <a:rPr lang="en-US" sz="2000" b="1" dirty="0">
                <a:ln/>
                <a:solidFill>
                  <a:srgbClr val="0070C0"/>
                </a:solidFill>
                <a:effectLst>
                  <a:outerShdw blurRad="38100" dist="19050" dir="2700000" algn="tl" rotWithShape="0">
                    <a:schemeClr val="dk1">
                      <a:lumMod val="50000"/>
                      <a:alpha val="40000"/>
                    </a:schemeClr>
                  </a:outerShdw>
                </a:effectLst>
                <a:ea typeface="Segoe UI Black" panose="020B0A02040204020203" pitchFamily="34" charset="0"/>
              </a:rPr>
              <a:t>ETKİNLİKLER KOMİTESİ  </a:t>
            </a:r>
          </a:p>
          <a:p>
            <a:endParaRPr lang="tr-TR" sz="2400" spc="-300" dirty="0"/>
          </a:p>
        </p:txBody>
      </p:sp>
    </p:spTree>
    <p:extLst>
      <p:ext uri="{BB962C8B-B14F-4D97-AF65-F5344CB8AC3E}">
        <p14:creationId xmlns:p14="http://schemas.microsoft.com/office/powerpoint/2010/main" val="8014510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gradFill>
            <a:gsLst>
              <a:gs pos="1000">
                <a:schemeClr val="bg1"/>
              </a:gs>
              <a:gs pos="41000">
                <a:srgbClr val="FF0000"/>
              </a:gs>
              <a:gs pos="74000">
                <a:srgbClr val="C00000"/>
              </a:gs>
              <a:gs pos="94000">
                <a:schemeClr val="tx1">
                  <a:lumMod val="50000"/>
                  <a:lumOff val="50000"/>
                </a:schemeClr>
              </a:gs>
              <a:gs pos="100000">
                <a:schemeClr val="tx1"/>
              </a:gs>
            </a:gsLst>
            <a:lin ang="5400000" scaled="1"/>
          </a:gradFill>
          <a:effectLst/>
          <a:scene3d>
            <a:camera prst="orthographicFront"/>
            <a:lightRig rig="flood" dir="t"/>
          </a:scene3d>
          <a:sp3d prstMaterial="translucentPowder">
            <a:bevelT w="114300" prst="artDeco"/>
            <a:bevelB/>
          </a:sp3d>
        </p:spPr>
        <p:txBody>
          <a:bodyPr>
            <a:normAutofit/>
          </a:bodyPr>
          <a:lstStyle/>
          <a:p>
            <a:pPr algn="ctr"/>
            <a:r>
              <a:rPr lang="tr-TR" sz="6600" b="1" dirty="0">
                <a:solidFill>
                  <a:schemeClr val="accent4">
                    <a:lumMod val="40000"/>
                    <a:lumOff val="60000"/>
                  </a:schemeClr>
                </a:solidFill>
                <a:effectLst>
                  <a:outerShdw blurRad="38100" dist="38100" dir="2700000" algn="tl">
                    <a:srgbClr val="000000">
                      <a:alpha val="43137"/>
                    </a:srgbClr>
                  </a:outerShdw>
                </a:effectLst>
              </a:rPr>
              <a:t>  ODTÜ MEZUNLARI DERNEĞİ</a:t>
            </a:r>
          </a:p>
        </p:txBody>
      </p:sp>
      <p:pic>
        <p:nvPicPr>
          <p:cNvPr id="4" name="İçerik Yer Tutucusu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0" y="297021"/>
            <a:ext cx="1463040" cy="1463040"/>
          </a:xfrm>
        </p:spPr>
      </p:pic>
      <p:sp>
        <p:nvSpPr>
          <p:cNvPr id="5" name="İçerik Yer Tutucusu 4"/>
          <p:cNvSpPr>
            <a:spLocks noGrp="1"/>
          </p:cNvSpPr>
          <p:nvPr>
            <p:ph sz="half" idx="2"/>
          </p:nvPr>
        </p:nvSpPr>
        <p:spPr>
          <a:xfrm>
            <a:off x="289420" y="2002536"/>
            <a:ext cx="11627014" cy="4502767"/>
          </a:xfrm>
          <a:pattFill prst="pct5">
            <a:fgClr>
              <a:schemeClr val="accent6">
                <a:lumMod val="75000"/>
              </a:schemeClr>
            </a:fgClr>
            <a:bgClr>
              <a:schemeClr val="bg1"/>
            </a:bgClr>
          </a:pattFill>
        </p:spPr>
        <p:txBody>
          <a:bodyPr>
            <a:noAutofit/>
          </a:bodyPr>
          <a:lstStyle/>
          <a:p>
            <a:pPr marL="0" indent="0">
              <a:buNone/>
            </a:pPr>
            <a:endParaRPr lang="tr-TR" sz="2000" b="1" dirty="0">
              <a:latin typeface="High Tower Text" panose="02040502050506030303" pitchFamily="18" charset="0"/>
            </a:endParaRPr>
          </a:p>
          <a:p>
            <a:pPr marL="0" indent="0">
              <a:buNone/>
            </a:pPr>
            <a:endParaRPr lang="tr-TR" sz="2000" b="1" dirty="0">
              <a:latin typeface="High Tower Text" panose="02040502050506030303" pitchFamily="18" charset="0"/>
            </a:endParaRPr>
          </a:p>
          <a:p>
            <a:pPr marL="0" indent="0">
              <a:buNone/>
            </a:pPr>
            <a:r>
              <a:rPr lang="en-US" sz="2000" b="1" dirty="0" smtClean="0">
                <a:latin typeface="High Tower Text" panose="02040502050506030303" pitchFamily="18" charset="0"/>
              </a:rPr>
              <a:t>“</a:t>
            </a:r>
            <a:r>
              <a:rPr lang="tr-TR" sz="2000" b="1" dirty="0" smtClean="0">
                <a:latin typeface="High Tower Text" panose="02040502050506030303" pitchFamily="18" charset="0"/>
              </a:rPr>
              <a:t>AGT </a:t>
            </a:r>
            <a:r>
              <a:rPr lang="tr-TR" sz="2000" b="1" dirty="0">
                <a:latin typeface="High Tower Text" panose="02040502050506030303" pitchFamily="18" charset="0"/>
              </a:rPr>
              <a:t>Yaz </a:t>
            </a:r>
            <a:r>
              <a:rPr lang="tr-TR" sz="2000" b="1" dirty="0" smtClean="0">
                <a:latin typeface="High Tower Text" panose="02040502050506030303" pitchFamily="18" charset="0"/>
              </a:rPr>
              <a:t>Okulunda</a:t>
            </a:r>
            <a:r>
              <a:rPr lang="en-US" sz="2000" b="1" dirty="0" smtClean="0">
                <a:latin typeface="High Tower Text" panose="02040502050506030303" pitchFamily="18" charset="0"/>
              </a:rPr>
              <a:t>”</a:t>
            </a:r>
            <a:r>
              <a:rPr lang="tr-TR" sz="2000" b="1" dirty="0" smtClean="0">
                <a:latin typeface="High Tower Text" panose="02040502050506030303" pitchFamily="18" charset="0"/>
              </a:rPr>
              <a:t> </a:t>
            </a:r>
            <a:r>
              <a:rPr lang="tr-TR" sz="2000" b="1" dirty="0">
                <a:latin typeface="High Tower Text" panose="02040502050506030303" pitchFamily="18" charset="0"/>
              </a:rPr>
              <a:t>(Temmuz-2018)</a:t>
            </a:r>
          </a:p>
          <a:p>
            <a:pPr lvl="0"/>
            <a:r>
              <a:rPr lang="tr-TR" sz="2000" dirty="0">
                <a:latin typeface="High Tower Text" panose="02040502050506030303" pitchFamily="18" charset="0"/>
              </a:rPr>
              <a:t>Yaz döneminde hem </a:t>
            </a:r>
            <a:r>
              <a:rPr lang="tr-TR" sz="2000" dirty="0" smtClean="0">
                <a:latin typeface="High Tower Text" panose="02040502050506030303" pitchFamily="18" charset="0"/>
              </a:rPr>
              <a:t>proje </a:t>
            </a:r>
            <a:r>
              <a:rPr lang="tr-TR" sz="2000" dirty="0">
                <a:latin typeface="High Tower Text" panose="02040502050506030303" pitchFamily="18" charset="0"/>
              </a:rPr>
              <a:t>kapsamındaki çocukların gelişimine katkıda </a:t>
            </a:r>
            <a:r>
              <a:rPr lang="tr-TR" sz="2000" dirty="0" smtClean="0">
                <a:latin typeface="High Tower Text" panose="02040502050506030303" pitchFamily="18" charset="0"/>
              </a:rPr>
              <a:t>bulunma</a:t>
            </a:r>
            <a:r>
              <a:rPr lang="en-US" sz="2000" dirty="0" smtClean="0">
                <a:latin typeface="High Tower Text" panose="02040502050506030303" pitchFamily="18" charset="0"/>
              </a:rPr>
              <a:t>k</a:t>
            </a:r>
            <a:r>
              <a:rPr lang="tr-TR" sz="2000" dirty="0" smtClean="0">
                <a:latin typeface="High Tower Text" panose="02040502050506030303" pitchFamily="18" charset="0"/>
              </a:rPr>
              <a:t> </a:t>
            </a:r>
            <a:r>
              <a:rPr lang="tr-TR" sz="2000" dirty="0">
                <a:latin typeface="High Tower Text" panose="02040502050506030303" pitchFamily="18" charset="0"/>
              </a:rPr>
              <a:t>hem de onlarla özlem gidermek amacıyla 2017 yılında </a:t>
            </a:r>
            <a:r>
              <a:rPr lang="tr-TR" sz="2000" dirty="0" smtClean="0">
                <a:latin typeface="High Tower Text" panose="02040502050506030303" pitchFamily="18" charset="0"/>
              </a:rPr>
              <a:t>başlat</a:t>
            </a:r>
            <a:r>
              <a:rPr lang="en-US" sz="2000" dirty="0" err="1" smtClean="0">
                <a:latin typeface="High Tower Text" panose="02040502050506030303" pitchFamily="18" charset="0"/>
              </a:rPr>
              <a:t>ılan</a:t>
            </a:r>
            <a:r>
              <a:rPr lang="tr-TR" sz="2000" dirty="0" smtClean="0">
                <a:latin typeface="High Tower Text" panose="02040502050506030303" pitchFamily="18" charset="0"/>
              </a:rPr>
              <a:t> </a:t>
            </a:r>
            <a:r>
              <a:rPr lang="tr-TR" sz="2000" dirty="0">
                <a:latin typeface="High Tower Text" panose="02040502050506030303" pitchFamily="18" charset="0"/>
              </a:rPr>
              <a:t>yeni </a:t>
            </a:r>
            <a:r>
              <a:rPr lang="tr-TR" sz="2000" dirty="0" smtClean="0">
                <a:latin typeface="High Tower Text" panose="02040502050506030303" pitchFamily="18" charset="0"/>
              </a:rPr>
              <a:t>proje</a:t>
            </a:r>
            <a:r>
              <a:rPr lang="en-US" sz="2000" dirty="0" smtClean="0">
                <a:latin typeface="High Tower Text" panose="02040502050506030303" pitchFamily="18" charset="0"/>
              </a:rPr>
              <a:t> </a:t>
            </a:r>
            <a:r>
              <a:rPr lang="en-US" sz="2000" dirty="0" err="1" smtClean="0">
                <a:latin typeface="High Tower Text" panose="02040502050506030303" pitchFamily="18" charset="0"/>
              </a:rPr>
              <a:t>olan</a:t>
            </a:r>
            <a:r>
              <a:rPr lang="tr-TR" sz="2000" dirty="0" smtClean="0">
                <a:latin typeface="High Tower Text" panose="02040502050506030303" pitchFamily="18" charset="0"/>
              </a:rPr>
              <a:t> </a:t>
            </a:r>
            <a:r>
              <a:rPr lang="tr-TR" sz="2000" dirty="0">
                <a:latin typeface="High Tower Text" panose="02040502050506030303" pitchFamily="18" charset="0"/>
              </a:rPr>
              <a:t>“AGT Yaz Okulunda” ile çocukların üniversite kampüs yaşamını da </a:t>
            </a:r>
            <a:r>
              <a:rPr lang="tr-TR" sz="2000" dirty="0" smtClean="0">
                <a:latin typeface="High Tower Text" panose="02040502050506030303" pitchFamily="18" charset="0"/>
              </a:rPr>
              <a:t>görmeleri</a:t>
            </a:r>
            <a:r>
              <a:rPr lang="en-US" sz="2000" dirty="0" smtClean="0">
                <a:latin typeface="High Tower Text" panose="02040502050506030303" pitchFamily="18" charset="0"/>
              </a:rPr>
              <a:t> </a:t>
            </a:r>
            <a:r>
              <a:rPr lang="en-US" sz="2000" dirty="0" err="1" smtClean="0">
                <a:latin typeface="High Tower Text" panose="02040502050506030303" pitchFamily="18" charset="0"/>
              </a:rPr>
              <a:t>sağlanmıştır</a:t>
            </a:r>
            <a:r>
              <a:rPr lang="en-US" sz="2000" dirty="0" smtClean="0">
                <a:latin typeface="High Tower Text" panose="02040502050506030303" pitchFamily="18" charset="0"/>
              </a:rPr>
              <a:t> </a:t>
            </a:r>
            <a:r>
              <a:rPr lang="tr-TR" sz="2000" dirty="0" smtClean="0">
                <a:latin typeface="High Tower Text" panose="02040502050506030303" pitchFamily="18" charset="0"/>
              </a:rPr>
              <a:t>.</a:t>
            </a:r>
            <a:endParaRPr lang="tr-TR" sz="2000" dirty="0">
              <a:latin typeface="High Tower Text" panose="02040502050506030303" pitchFamily="18" charset="0"/>
            </a:endParaRPr>
          </a:p>
          <a:p>
            <a:pPr marL="0" indent="0">
              <a:buNone/>
            </a:pPr>
            <a:r>
              <a:rPr lang="tr-TR" sz="2000" dirty="0">
                <a:latin typeface="High Tower Text" panose="02040502050506030303" pitchFamily="18" charset="0"/>
              </a:rPr>
              <a:t> </a:t>
            </a:r>
          </a:p>
          <a:p>
            <a:pPr lvl="0"/>
            <a:r>
              <a:rPr lang="en-US" sz="2000" dirty="0" smtClean="0">
                <a:latin typeface="High Tower Text" panose="02040502050506030303" pitchFamily="18" charset="0"/>
              </a:rPr>
              <a:t>P</a:t>
            </a:r>
            <a:r>
              <a:rPr lang="tr-TR" sz="2000" dirty="0" smtClean="0">
                <a:latin typeface="High Tower Text" panose="02040502050506030303" pitchFamily="18" charset="0"/>
              </a:rPr>
              <a:t>roje </a:t>
            </a:r>
            <a:r>
              <a:rPr lang="tr-TR" sz="2000" dirty="0">
                <a:latin typeface="High Tower Text" panose="02040502050506030303" pitchFamily="18" charset="0"/>
              </a:rPr>
              <a:t>kapsamındaki </a:t>
            </a:r>
            <a:r>
              <a:rPr lang="tr-TR" sz="2000" dirty="0" smtClean="0">
                <a:latin typeface="High Tower Text" panose="02040502050506030303" pitchFamily="18" charset="0"/>
              </a:rPr>
              <a:t>çocuklar</a:t>
            </a:r>
            <a:r>
              <a:rPr lang="en-US" sz="2000" dirty="0" smtClean="0">
                <a:latin typeface="High Tower Text" panose="02040502050506030303" pitchFamily="18" charset="0"/>
              </a:rPr>
              <a:t>,</a:t>
            </a:r>
            <a:r>
              <a:rPr lang="tr-TR" sz="2000" dirty="0" smtClean="0">
                <a:latin typeface="High Tower Text" panose="02040502050506030303" pitchFamily="18" charset="0"/>
              </a:rPr>
              <a:t> </a:t>
            </a:r>
            <a:r>
              <a:rPr lang="tr-TR" sz="2000" dirty="0">
                <a:latin typeface="High Tower Text" panose="02040502050506030303" pitchFamily="18" charset="0"/>
              </a:rPr>
              <a:t>4 haftalık </a:t>
            </a:r>
            <a:r>
              <a:rPr lang="en-US" sz="2000" dirty="0" smtClean="0">
                <a:latin typeface="High Tower Text" panose="02040502050506030303" pitchFamily="18" charset="0"/>
              </a:rPr>
              <a:t> </a:t>
            </a:r>
            <a:r>
              <a:rPr lang="tr-TR" sz="2000" dirty="0" smtClean="0">
                <a:latin typeface="High Tower Text" panose="02040502050506030303" pitchFamily="18" charset="0"/>
              </a:rPr>
              <a:t>proje süresince</a:t>
            </a:r>
            <a:r>
              <a:rPr lang="en-US" sz="2000" dirty="0" smtClean="0">
                <a:latin typeface="High Tower Text" panose="02040502050506030303" pitchFamily="18" charset="0"/>
              </a:rPr>
              <a:t>,</a:t>
            </a:r>
            <a:r>
              <a:rPr lang="tr-TR" sz="2000" dirty="0" smtClean="0">
                <a:latin typeface="High Tower Text" panose="02040502050506030303" pitchFamily="18" charset="0"/>
              </a:rPr>
              <a:t> </a:t>
            </a:r>
            <a:r>
              <a:rPr lang="tr-TR" sz="2000" dirty="0">
                <a:latin typeface="High Tower Text" panose="02040502050506030303" pitchFamily="18" charset="0"/>
              </a:rPr>
              <a:t>birçok </a:t>
            </a:r>
            <a:r>
              <a:rPr lang="tr-TR" sz="2000" dirty="0" smtClean="0">
                <a:latin typeface="High Tower Text" panose="02040502050506030303" pitchFamily="18" charset="0"/>
              </a:rPr>
              <a:t>gönüllü</a:t>
            </a:r>
            <a:r>
              <a:rPr lang="en-US" sz="2000" dirty="0">
                <a:latin typeface="High Tower Text" panose="02040502050506030303" pitchFamily="18" charset="0"/>
              </a:rPr>
              <a:t> </a:t>
            </a:r>
            <a:r>
              <a:rPr lang="tr-TR" sz="2000" dirty="0" smtClean="0">
                <a:latin typeface="High Tower Text" panose="02040502050506030303" pitchFamily="18" charset="0"/>
              </a:rPr>
              <a:t>üniversite </a:t>
            </a:r>
            <a:r>
              <a:rPr lang="tr-TR" sz="2000" dirty="0">
                <a:latin typeface="High Tower Text" panose="02040502050506030303" pitchFamily="18" charset="0"/>
              </a:rPr>
              <a:t>ve lise </a:t>
            </a:r>
            <a:r>
              <a:rPr lang="en-US" sz="2000" dirty="0" err="1" smtClean="0">
                <a:latin typeface="High Tower Text" panose="02040502050506030303" pitchFamily="18" charset="0"/>
              </a:rPr>
              <a:t>hocasının</a:t>
            </a:r>
            <a:r>
              <a:rPr lang="tr-TR" sz="2000" dirty="0" smtClean="0">
                <a:latin typeface="High Tower Text" panose="02040502050506030303" pitchFamily="18" charset="0"/>
              </a:rPr>
              <a:t> </a:t>
            </a:r>
            <a:r>
              <a:rPr lang="tr-TR" sz="2000" dirty="0">
                <a:latin typeface="High Tower Text" panose="02040502050506030303" pitchFamily="18" charset="0"/>
              </a:rPr>
              <a:t>desteğiyle </a:t>
            </a:r>
            <a:r>
              <a:rPr lang="tr-TR" sz="2000" dirty="0" smtClean="0">
                <a:latin typeface="High Tower Text" panose="02040502050506030303" pitchFamily="18" charset="0"/>
              </a:rPr>
              <a:t>birbirinden </a:t>
            </a:r>
            <a:r>
              <a:rPr lang="tr-TR" sz="2000" dirty="0">
                <a:latin typeface="High Tower Text" panose="02040502050506030303" pitchFamily="18" charset="0"/>
              </a:rPr>
              <a:t>farklı alanlarda üniversite düzeyinden esintiler içeren dersleri takip edebiliyorlar.</a:t>
            </a:r>
          </a:p>
          <a:p>
            <a:pPr marL="0" indent="0">
              <a:buNone/>
            </a:pPr>
            <a:endParaRPr lang="en-US" sz="20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pPr marL="0" indent="0">
              <a:buNone/>
            </a:pPr>
            <a:endParaRPr lang="en-US" sz="20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pPr marL="0" indent="0">
              <a:buNone/>
            </a:pPr>
            <a:endParaRPr lang="en-US" sz="20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pPr marL="0" indent="0">
              <a:buNone/>
            </a:pPr>
            <a:endParaRPr lang="tr-TR" sz="20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p:txBody>
      </p:sp>
    </p:spTree>
    <p:extLst>
      <p:ext uri="{BB962C8B-B14F-4D97-AF65-F5344CB8AC3E}">
        <p14:creationId xmlns:p14="http://schemas.microsoft.com/office/powerpoint/2010/main" val="422314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gradFill>
            <a:gsLst>
              <a:gs pos="1000">
                <a:schemeClr val="bg1"/>
              </a:gs>
              <a:gs pos="41000">
                <a:srgbClr val="FF0000"/>
              </a:gs>
              <a:gs pos="74000">
                <a:srgbClr val="C00000"/>
              </a:gs>
              <a:gs pos="94000">
                <a:schemeClr val="tx1">
                  <a:lumMod val="50000"/>
                  <a:lumOff val="50000"/>
                </a:schemeClr>
              </a:gs>
              <a:gs pos="100000">
                <a:schemeClr val="tx1"/>
              </a:gs>
            </a:gsLst>
            <a:lin ang="5400000" scaled="1"/>
          </a:gradFill>
          <a:effectLst/>
          <a:scene3d>
            <a:camera prst="orthographicFront"/>
            <a:lightRig rig="flood" dir="t"/>
          </a:scene3d>
          <a:sp3d prstMaterial="translucentPowder">
            <a:bevelT w="114300" prst="artDeco"/>
            <a:bevelB/>
          </a:sp3d>
        </p:spPr>
        <p:txBody>
          <a:bodyPr>
            <a:normAutofit/>
          </a:bodyPr>
          <a:lstStyle/>
          <a:p>
            <a:pPr algn="ctr"/>
            <a:r>
              <a:rPr lang="tr-TR" sz="6600" b="1" dirty="0">
                <a:solidFill>
                  <a:schemeClr val="accent4">
                    <a:lumMod val="40000"/>
                    <a:lumOff val="60000"/>
                  </a:schemeClr>
                </a:solidFill>
                <a:effectLst>
                  <a:outerShdw blurRad="38100" dist="38100" dir="2700000" algn="tl">
                    <a:srgbClr val="000000">
                      <a:alpha val="43137"/>
                    </a:srgbClr>
                  </a:outerShdw>
                </a:effectLst>
              </a:rPr>
              <a:t>  ODTÜ MEZUNLARI DERNEĞİ</a:t>
            </a:r>
          </a:p>
        </p:txBody>
      </p:sp>
      <p:pic>
        <p:nvPicPr>
          <p:cNvPr id="4" name="İçerik Yer Tutucusu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0" y="297021"/>
            <a:ext cx="1463040" cy="1463040"/>
          </a:xfrm>
        </p:spPr>
      </p:pic>
      <p:sp>
        <p:nvSpPr>
          <p:cNvPr id="5" name="İçerik Yer Tutucusu 4"/>
          <p:cNvSpPr>
            <a:spLocks noGrp="1"/>
          </p:cNvSpPr>
          <p:nvPr>
            <p:ph sz="half" idx="2"/>
          </p:nvPr>
        </p:nvSpPr>
        <p:spPr>
          <a:xfrm>
            <a:off x="289420" y="2002536"/>
            <a:ext cx="11627014" cy="4502767"/>
          </a:xfrm>
          <a:pattFill prst="pct5">
            <a:fgClr>
              <a:schemeClr val="accent6">
                <a:lumMod val="75000"/>
              </a:schemeClr>
            </a:fgClr>
            <a:bgClr>
              <a:schemeClr val="bg1"/>
            </a:bgClr>
          </a:pattFill>
        </p:spPr>
        <p:txBody>
          <a:bodyPr>
            <a:noAutofit/>
          </a:bodyPr>
          <a:lstStyle/>
          <a:p>
            <a:pPr marL="0" indent="0">
              <a:buNone/>
            </a:pPr>
            <a:endParaRPr lang="en-US" sz="20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pPr marL="0" indent="0">
              <a:buNone/>
            </a:pPr>
            <a:endParaRPr lang="en-US" sz="20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pPr marL="0" indent="0">
              <a:buNone/>
            </a:pPr>
            <a:endParaRPr lang="en-US" sz="20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pPr marL="0" indent="0">
              <a:buNone/>
            </a:pPr>
            <a:endParaRPr lang="tr-TR" sz="20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p:txBody>
      </p:sp>
      <p:pic>
        <p:nvPicPr>
          <p:cNvPr id="7" name="Picture 46">
            <a:extLst>
              <a:ext uri="{FF2B5EF4-FFF2-40B4-BE49-F238E27FC236}">
                <a16:creationId xmlns:a16="http://schemas.microsoft.com/office/drawing/2014/main" xmlns="" id="{EF335DC0-B75B-4BB1-A831-9C9F10F7F88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3289" y="2587044"/>
            <a:ext cx="9439275" cy="33337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Tree>
    <p:extLst>
      <p:ext uri="{BB962C8B-B14F-4D97-AF65-F5344CB8AC3E}">
        <p14:creationId xmlns:p14="http://schemas.microsoft.com/office/powerpoint/2010/main" val="24476982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gradFill>
            <a:gsLst>
              <a:gs pos="1000">
                <a:schemeClr val="bg1"/>
              </a:gs>
              <a:gs pos="41000">
                <a:srgbClr val="FF0000"/>
              </a:gs>
              <a:gs pos="74000">
                <a:srgbClr val="C00000"/>
              </a:gs>
              <a:gs pos="94000">
                <a:schemeClr val="tx1">
                  <a:lumMod val="50000"/>
                  <a:lumOff val="50000"/>
                </a:schemeClr>
              </a:gs>
              <a:gs pos="100000">
                <a:schemeClr val="tx1"/>
              </a:gs>
            </a:gsLst>
            <a:lin ang="5400000" scaled="1"/>
          </a:gradFill>
          <a:effectLst/>
          <a:scene3d>
            <a:camera prst="orthographicFront"/>
            <a:lightRig rig="flood" dir="t"/>
          </a:scene3d>
          <a:sp3d prstMaterial="translucentPowder">
            <a:bevelT w="114300" prst="artDeco"/>
            <a:bevelB/>
          </a:sp3d>
        </p:spPr>
        <p:txBody>
          <a:bodyPr>
            <a:normAutofit/>
          </a:bodyPr>
          <a:lstStyle/>
          <a:p>
            <a:pPr algn="ctr"/>
            <a:r>
              <a:rPr lang="tr-TR" sz="6600" b="1" dirty="0">
                <a:solidFill>
                  <a:schemeClr val="accent4">
                    <a:lumMod val="40000"/>
                    <a:lumOff val="60000"/>
                  </a:schemeClr>
                </a:solidFill>
                <a:effectLst>
                  <a:outerShdw blurRad="38100" dist="38100" dir="2700000" algn="tl">
                    <a:srgbClr val="000000">
                      <a:alpha val="43137"/>
                    </a:srgbClr>
                  </a:outerShdw>
                </a:effectLst>
              </a:rPr>
              <a:t>  ODTÜ MEZUNLARI DERNEĞİ</a:t>
            </a:r>
          </a:p>
        </p:txBody>
      </p:sp>
      <p:pic>
        <p:nvPicPr>
          <p:cNvPr id="4" name="İçerik Yer Tutucusu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0" y="297021"/>
            <a:ext cx="1463040" cy="1463040"/>
          </a:xfrm>
        </p:spPr>
      </p:pic>
      <p:sp>
        <p:nvSpPr>
          <p:cNvPr id="5" name="İçerik Yer Tutucusu 4"/>
          <p:cNvSpPr>
            <a:spLocks noGrp="1"/>
          </p:cNvSpPr>
          <p:nvPr>
            <p:ph sz="half" idx="2"/>
          </p:nvPr>
        </p:nvSpPr>
        <p:spPr>
          <a:xfrm>
            <a:off x="289420" y="1691322"/>
            <a:ext cx="11627014" cy="4813981"/>
          </a:xfrm>
          <a:pattFill prst="pct5">
            <a:fgClr>
              <a:schemeClr val="accent6">
                <a:lumMod val="75000"/>
              </a:schemeClr>
            </a:fgClr>
            <a:bgClr>
              <a:schemeClr val="bg1"/>
            </a:bgClr>
          </a:pattFill>
        </p:spPr>
        <p:txBody>
          <a:bodyPr>
            <a:noAutofit/>
          </a:bodyPr>
          <a:lstStyle/>
          <a:p>
            <a:pPr marL="0" indent="0">
              <a:buNone/>
            </a:pPr>
            <a:endParaRPr lang="en-US" sz="2000" b="1" dirty="0" smtClean="0">
              <a:latin typeface="High Tower Text" panose="02040502050506030303" pitchFamily="18" charset="0"/>
            </a:endParaRPr>
          </a:p>
          <a:p>
            <a:pPr marL="0" indent="0">
              <a:buNone/>
            </a:pPr>
            <a:r>
              <a:rPr lang="tr-TR" sz="2000" b="1" dirty="0" smtClean="0">
                <a:latin typeface="High Tower Text" panose="02040502050506030303" pitchFamily="18" charset="0"/>
              </a:rPr>
              <a:t>Anıtkabir </a:t>
            </a:r>
            <a:r>
              <a:rPr lang="tr-TR" sz="2000" b="1" dirty="0">
                <a:latin typeface="High Tower Text" panose="02040502050506030303" pitchFamily="18" charset="0"/>
              </a:rPr>
              <a:t>Ziyareti (Kasım-2018)</a:t>
            </a:r>
          </a:p>
          <a:p>
            <a:pPr lvl="0"/>
            <a:r>
              <a:rPr lang="tr-TR" sz="2000" dirty="0" smtClean="0">
                <a:latin typeface="High Tower Text" panose="02040502050506030303" pitchFamily="18" charset="0"/>
              </a:rPr>
              <a:t>Atatürk’ü </a:t>
            </a:r>
            <a:r>
              <a:rPr lang="tr-TR" sz="2000" dirty="0">
                <a:latin typeface="High Tower Text" panose="02040502050506030303" pitchFamily="18" charset="0"/>
              </a:rPr>
              <a:t>anmak amacıyla çocuklar, </a:t>
            </a:r>
            <a:endParaRPr lang="en-US" sz="2000" dirty="0" smtClean="0">
              <a:latin typeface="High Tower Text" panose="02040502050506030303" pitchFamily="18" charset="0"/>
            </a:endParaRPr>
          </a:p>
          <a:p>
            <a:pPr marL="0" lvl="0" indent="0">
              <a:buNone/>
            </a:pPr>
            <a:r>
              <a:rPr lang="en-US" sz="2000" dirty="0">
                <a:latin typeface="High Tower Text" panose="02040502050506030303" pitchFamily="18" charset="0"/>
              </a:rPr>
              <a:t> </a:t>
            </a:r>
            <a:r>
              <a:rPr lang="en-US" sz="2000" dirty="0" smtClean="0">
                <a:latin typeface="High Tower Text" panose="02040502050506030303" pitchFamily="18" charset="0"/>
              </a:rPr>
              <a:t>   </a:t>
            </a:r>
            <a:r>
              <a:rPr lang="tr-TR" sz="2000" dirty="0" smtClean="0">
                <a:latin typeface="High Tower Text" panose="02040502050506030303" pitchFamily="18" charset="0"/>
              </a:rPr>
              <a:t>veliler </a:t>
            </a:r>
            <a:r>
              <a:rPr lang="tr-TR" sz="2000" dirty="0">
                <a:latin typeface="High Tower Text" panose="02040502050506030303" pitchFamily="18" charset="0"/>
              </a:rPr>
              <a:t>ve </a:t>
            </a:r>
            <a:r>
              <a:rPr lang="tr-TR" sz="2000" dirty="0" smtClean="0">
                <a:latin typeface="High Tower Text" panose="02040502050506030303" pitchFamily="18" charset="0"/>
              </a:rPr>
              <a:t>gönüllüler Anıtkabir</a:t>
            </a:r>
            <a:endParaRPr lang="en-US" sz="2000" dirty="0" smtClean="0">
              <a:latin typeface="High Tower Text" panose="02040502050506030303" pitchFamily="18" charset="0"/>
            </a:endParaRPr>
          </a:p>
          <a:p>
            <a:pPr marL="0" lvl="0" indent="0">
              <a:buNone/>
            </a:pPr>
            <a:r>
              <a:rPr lang="en-US" sz="2000" dirty="0">
                <a:latin typeface="High Tower Text" panose="02040502050506030303" pitchFamily="18" charset="0"/>
              </a:rPr>
              <a:t> </a:t>
            </a:r>
            <a:r>
              <a:rPr lang="en-US" sz="2000" dirty="0" smtClean="0">
                <a:latin typeface="High Tower Text" panose="02040502050506030303" pitchFamily="18" charset="0"/>
              </a:rPr>
              <a:t>   </a:t>
            </a:r>
            <a:r>
              <a:rPr lang="tr-TR" sz="2000" dirty="0" smtClean="0">
                <a:latin typeface="High Tower Text" panose="02040502050506030303" pitchFamily="18" charset="0"/>
              </a:rPr>
              <a:t> ziyaretin</a:t>
            </a:r>
            <a:r>
              <a:rPr lang="en-US" sz="2000" dirty="0" smtClean="0">
                <a:latin typeface="High Tower Text" panose="02040502050506030303" pitchFamily="18" charset="0"/>
              </a:rPr>
              <a:t>d</a:t>
            </a:r>
            <a:r>
              <a:rPr lang="tr-TR" sz="2000" dirty="0" smtClean="0">
                <a:latin typeface="High Tower Text" panose="02040502050506030303" pitchFamily="18" charset="0"/>
              </a:rPr>
              <a:t>e </a:t>
            </a:r>
            <a:r>
              <a:rPr lang="en-US" sz="2000" dirty="0" err="1" smtClean="0">
                <a:latin typeface="High Tower Text" panose="02040502050506030303" pitchFamily="18" charset="0"/>
              </a:rPr>
              <a:t>bulundu</a:t>
            </a:r>
            <a:r>
              <a:rPr lang="tr-TR" sz="2000" dirty="0" smtClean="0">
                <a:latin typeface="High Tower Text" panose="02040502050506030303" pitchFamily="18" charset="0"/>
              </a:rPr>
              <a:t>.</a:t>
            </a:r>
            <a:endParaRPr lang="tr-TR" sz="2000" dirty="0">
              <a:latin typeface="High Tower Text" panose="02040502050506030303" pitchFamily="18" charset="0"/>
            </a:endParaRPr>
          </a:p>
        </p:txBody>
      </p:sp>
      <p:pic>
        <p:nvPicPr>
          <p:cNvPr id="13" name="Picture 29">
            <a:extLst>
              <a:ext uri="{FF2B5EF4-FFF2-40B4-BE49-F238E27FC236}">
                <a16:creationId xmlns:a16="http://schemas.microsoft.com/office/drawing/2014/main" xmlns="" id="{00100980-3CD3-4770-869C-87EC140EA5F4}"/>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9577" y="1901728"/>
            <a:ext cx="6531150" cy="4393168"/>
          </a:xfrm>
          <a:prstGeom prst="roundRect">
            <a:avLst>
              <a:gd name="adj" fmla="val 4167"/>
            </a:avLst>
          </a:prstGeom>
          <a:solidFill>
            <a:srgbClr val="FFFFFF"/>
          </a:solidFill>
          <a:ln w="9525">
            <a:solidFill>
              <a:srgbClr val="000000"/>
            </a:solidFill>
            <a:miter lim="800000"/>
            <a:headEnd/>
            <a:tailEnd/>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Tree>
    <p:extLst>
      <p:ext uri="{BB962C8B-B14F-4D97-AF65-F5344CB8AC3E}">
        <p14:creationId xmlns:p14="http://schemas.microsoft.com/office/powerpoint/2010/main" val="1133152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gradFill>
            <a:gsLst>
              <a:gs pos="1000">
                <a:schemeClr val="bg1"/>
              </a:gs>
              <a:gs pos="41000">
                <a:srgbClr val="FF0000"/>
              </a:gs>
              <a:gs pos="74000">
                <a:srgbClr val="C00000"/>
              </a:gs>
              <a:gs pos="94000">
                <a:schemeClr val="tx1">
                  <a:lumMod val="50000"/>
                  <a:lumOff val="50000"/>
                </a:schemeClr>
              </a:gs>
              <a:gs pos="100000">
                <a:schemeClr val="tx1"/>
              </a:gs>
            </a:gsLst>
            <a:lin ang="5400000" scaled="1"/>
          </a:gradFill>
          <a:effectLst/>
          <a:scene3d>
            <a:camera prst="orthographicFront"/>
            <a:lightRig rig="flood" dir="t"/>
          </a:scene3d>
          <a:sp3d prstMaterial="translucentPowder">
            <a:bevelT w="114300" prst="artDeco"/>
            <a:bevelB/>
          </a:sp3d>
        </p:spPr>
        <p:txBody>
          <a:bodyPr>
            <a:normAutofit/>
          </a:bodyPr>
          <a:lstStyle/>
          <a:p>
            <a:pPr algn="ctr"/>
            <a:r>
              <a:rPr lang="tr-TR" sz="6600" b="1" dirty="0">
                <a:solidFill>
                  <a:schemeClr val="accent4">
                    <a:lumMod val="40000"/>
                    <a:lumOff val="60000"/>
                  </a:schemeClr>
                </a:solidFill>
                <a:effectLst>
                  <a:outerShdw blurRad="38100" dist="38100" dir="2700000" algn="tl">
                    <a:srgbClr val="000000">
                      <a:alpha val="43137"/>
                    </a:srgbClr>
                  </a:outerShdw>
                </a:effectLst>
              </a:rPr>
              <a:t>  ODTÜ MEZUNLARI DERNEĞİ</a:t>
            </a:r>
          </a:p>
        </p:txBody>
      </p:sp>
      <p:pic>
        <p:nvPicPr>
          <p:cNvPr id="4" name="İçerik Yer Tutucusu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0" y="297021"/>
            <a:ext cx="1463040" cy="1463040"/>
          </a:xfrm>
        </p:spPr>
      </p:pic>
      <p:sp>
        <p:nvSpPr>
          <p:cNvPr id="5" name="İçerik Yer Tutucusu 4"/>
          <p:cNvSpPr>
            <a:spLocks noGrp="1"/>
          </p:cNvSpPr>
          <p:nvPr>
            <p:ph sz="half" idx="2"/>
          </p:nvPr>
        </p:nvSpPr>
        <p:spPr>
          <a:xfrm>
            <a:off x="289420" y="2002536"/>
            <a:ext cx="11627014" cy="4502767"/>
          </a:xfrm>
          <a:pattFill prst="pct5">
            <a:fgClr>
              <a:schemeClr val="accent6">
                <a:lumMod val="75000"/>
              </a:schemeClr>
            </a:fgClr>
            <a:bgClr>
              <a:schemeClr val="bg1"/>
            </a:bgClr>
          </a:pattFill>
        </p:spPr>
        <p:txBody>
          <a:bodyPr>
            <a:noAutofit/>
          </a:bodyPr>
          <a:lstStyle/>
          <a:p>
            <a:pPr marL="0" indent="0">
              <a:buNone/>
            </a:pPr>
            <a:r>
              <a:rPr lang="en-US" sz="2000" b="1" dirty="0" smtClean="0">
                <a:latin typeface="High Tower Text" panose="02040502050506030303" pitchFamily="18" charset="0"/>
              </a:rPr>
              <a:t>   </a:t>
            </a:r>
            <a:r>
              <a:rPr lang="tr-TR" sz="2000" b="1" dirty="0" smtClean="0">
                <a:latin typeface="High Tower Text" panose="02040502050506030303" pitchFamily="18" charset="0"/>
              </a:rPr>
              <a:t>Müze </a:t>
            </a:r>
            <a:r>
              <a:rPr lang="tr-TR" sz="2000" b="1" dirty="0">
                <a:latin typeface="High Tower Text" panose="02040502050506030303" pitchFamily="18" charset="0"/>
              </a:rPr>
              <a:t>Gezileri (Temmuz-Kasım 2018</a:t>
            </a:r>
            <a:r>
              <a:rPr lang="tr-TR" sz="2000" b="1" dirty="0" smtClean="0">
                <a:latin typeface="High Tower Text" panose="02040502050506030303" pitchFamily="18" charset="0"/>
              </a:rPr>
              <a:t>)</a:t>
            </a:r>
            <a:endParaRPr lang="en-US" sz="2000" b="1" dirty="0" smtClean="0">
              <a:latin typeface="High Tower Text" panose="02040502050506030303" pitchFamily="18" charset="0"/>
            </a:endParaRPr>
          </a:p>
          <a:p>
            <a:pPr marL="0" indent="0">
              <a:buNone/>
            </a:pPr>
            <a:endParaRPr lang="en-US" sz="2000" b="1" dirty="0">
              <a:latin typeface="High Tower Text" panose="02040502050506030303" pitchFamily="18" charset="0"/>
            </a:endParaRPr>
          </a:p>
          <a:p>
            <a:pPr marL="0" indent="0">
              <a:buNone/>
            </a:pPr>
            <a:endParaRPr lang="tr-TR" sz="2000" dirty="0">
              <a:latin typeface="High Tower Text" panose="02040502050506030303" pitchFamily="18" charset="0"/>
            </a:endParaRPr>
          </a:p>
        </p:txBody>
      </p:sp>
      <p:pic>
        <p:nvPicPr>
          <p:cNvPr id="13" name="Picture 18">
            <a:extLst>
              <a:ext uri="{FF2B5EF4-FFF2-40B4-BE49-F238E27FC236}">
                <a16:creationId xmlns:a16="http://schemas.microsoft.com/office/drawing/2014/main" xmlns="" id="{2A2864C8-35EC-44BE-AAFF-BD68EF348A7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70490" y="2302033"/>
            <a:ext cx="6545944" cy="3903771"/>
          </a:xfrm>
          <a:prstGeom prst="roundRect">
            <a:avLst>
              <a:gd name="adj" fmla="val 4167"/>
            </a:avLst>
          </a:prstGeom>
          <a:solidFill>
            <a:srgbClr val="FFFFFF"/>
          </a:solidFill>
          <a:ln w="9525">
            <a:solidFill>
              <a:srgbClr val="000000"/>
            </a:solidFill>
            <a:miter lim="800000"/>
            <a:headEnd/>
            <a:tailEnd/>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
        <p:nvSpPr>
          <p:cNvPr id="7" name="TextBox 6"/>
          <p:cNvSpPr txBox="1"/>
          <p:nvPr/>
        </p:nvSpPr>
        <p:spPr>
          <a:xfrm>
            <a:off x="486000" y="2414295"/>
            <a:ext cx="5064794" cy="2862322"/>
          </a:xfrm>
          <a:prstGeom prst="rect">
            <a:avLst/>
          </a:prstGeom>
          <a:noFill/>
        </p:spPr>
        <p:txBody>
          <a:bodyPr wrap="square" rtlCol="0">
            <a:spAutoFit/>
          </a:bodyPr>
          <a:lstStyle/>
          <a:p>
            <a:pPr lvl="0"/>
            <a:endParaRPr lang="en-US" dirty="0" smtClean="0">
              <a:latin typeface="High Tower Text" panose="02040502050506030303" pitchFamily="18" charset="0"/>
            </a:endParaRPr>
          </a:p>
          <a:p>
            <a:pPr lvl="0"/>
            <a:r>
              <a:rPr lang="tr-TR" dirty="0" smtClean="0">
                <a:latin typeface="High Tower Text" panose="02040502050506030303" pitchFamily="18" charset="0"/>
              </a:rPr>
              <a:t>Proje </a:t>
            </a:r>
            <a:r>
              <a:rPr lang="tr-TR" dirty="0">
                <a:latin typeface="High Tower Text" panose="02040502050506030303" pitchFamily="18" charset="0"/>
              </a:rPr>
              <a:t>kapsamındaki çocukların kültürel gelişimlerine katkı sağlamak için her sene </a:t>
            </a:r>
            <a:endParaRPr lang="en-US" dirty="0" smtClean="0">
              <a:latin typeface="High Tower Text" panose="02040502050506030303" pitchFamily="18" charset="0"/>
            </a:endParaRPr>
          </a:p>
          <a:p>
            <a:pPr lvl="0"/>
            <a:r>
              <a:rPr lang="tr-TR" dirty="0" smtClean="0">
                <a:latin typeface="High Tower Text" panose="02040502050506030303" pitchFamily="18" charset="0"/>
              </a:rPr>
              <a:t>çeşitli </a:t>
            </a:r>
            <a:r>
              <a:rPr lang="tr-TR" dirty="0">
                <a:latin typeface="High Tower Text" panose="02040502050506030303" pitchFamily="18" charset="0"/>
              </a:rPr>
              <a:t>müzelere geziler düzenliyor</a:t>
            </a:r>
            <a:r>
              <a:rPr lang="en-US" dirty="0">
                <a:latin typeface="High Tower Text" panose="02040502050506030303" pitchFamily="18" charset="0"/>
              </a:rPr>
              <a:t>. </a:t>
            </a:r>
            <a:endParaRPr lang="en-US" dirty="0" smtClean="0">
              <a:latin typeface="High Tower Text" panose="02040502050506030303" pitchFamily="18" charset="0"/>
            </a:endParaRPr>
          </a:p>
          <a:p>
            <a:pPr lvl="0"/>
            <a:endParaRPr lang="en-US" dirty="0">
              <a:latin typeface="High Tower Text" panose="02040502050506030303" pitchFamily="18" charset="0"/>
            </a:endParaRPr>
          </a:p>
          <a:p>
            <a:pPr lvl="0"/>
            <a:r>
              <a:rPr lang="en-US" dirty="0" smtClean="0">
                <a:latin typeface="High Tower Text" panose="02040502050506030303" pitchFamily="18" charset="0"/>
              </a:rPr>
              <a:t>Bu </a:t>
            </a:r>
            <a:r>
              <a:rPr lang="en-US" dirty="0" err="1" smtClean="0">
                <a:latin typeface="High Tower Text" panose="02040502050506030303" pitchFamily="18" charset="0"/>
              </a:rPr>
              <a:t>dönemde</a:t>
            </a:r>
            <a:r>
              <a:rPr lang="en-US" dirty="0" smtClean="0">
                <a:latin typeface="High Tower Text" panose="02040502050506030303" pitchFamily="18" charset="0"/>
              </a:rPr>
              <a:t>, </a:t>
            </a:r>
            <a:r>
              <a:rPr lang="tr-TR" dirty="0" smtClean="0">
                <a:latin typeface="High Tower Text" panose="02040502050506030303" pitchFamily="18" charset="0"/>
              </a:rPr>
              <a:t>ODTÜ </a:t>
            </a:r>
            <a:r>
              <a:rPr lang="tr-TR" dirty="0">
                <a:latin typeface="High Tower Text" panose="02040502050506030303" pitchFamily="18" charset="0"/>
              </a:rPr>
              <a:t>Bilim ve Teknoloji </a:t>
            </a:r>
            <a:endParaRPr lang="en-US" dirty="0" smtClean="0">
              <a:latin typeface="High Tower Text" panose="02040502050506030303" pitchFamily="18" charset="0"/>
            </a:endParaRPr>
          </a:p>
          <a:p>
            <a:pPr lvl="0"/>
            <a:r>
              <a:rPr lang="tr-TR" dirty="0" smtClean="0">
                <a:latin typeface="High Tower Text" panose="02040502050506030303" pitchFamily="18" charset="0"/>
              </a:rPr>
              <a:t>Müzesi</a:t>
            </a:r>
            <a:r>
              <a:rPr lang="tr-TR" dirty="0">
                <a:latin typeface="High Tower Text" panose="02040502050506030303" pitchFamily="18" charset="0"/>
              </a:rPr>
              <a:t>, Rahmi Koç Müzesi, Feza Gürsey </a:t>
            </a:r>
            <a:endParaRPr lang="en-US" dirty="0" smtClean="0">
              <a:latin typeface="High Tower Text" panose="02040502050506030303" pitchFamily="18" charset="0"/>
            </a:endParaRPr>
          </a:p>
          <a:p>
            <a:pPr lvl="0"/>
            <a:r>
              <a:rPr lang="tr-TR" dirty="0" smtClean="0">
                <a:latin typeface="High Tower Text" panose="02040502050506030303" pitchFamily="18" charset="0"/>
              </a:rPr>
              <a:t>Bilim </a:t>
            </a:r>
            <a:r>
              <a:rPr lang="tr-TR" dirty="0">
                <a:latin typeface="High Tower Text" panose="02040502050506030303" pitchFamily="18" charset="0"/>
              </a:rPr>
              <a:t>Merkezi, Somut Olmayan Kültürel </a:t>
            </a:r>
            <a:endParaRPr lang="en-US" dirty="0" smtClean="0">
              <a:latin typeface="High Tower Text" panose="02040502050506030303" pitchFamily="18" charset="0"/>
            </a:endParaRPr>
          </a:p>
          <a:p>
            <a:pPr lvl="0"/>
            <a:r>
              <a:rPr lang="tr-TR" dirty="0" smtClean="0">
                <a:latin typeface="High Tower Text" panose="02040502050506030303" pitchFamily="18" charset="0"/>
              </a:rPr>
              <a:t>Miraslar Müzesi </a:t>
            </a:r>
            <a:r>
              <a:rPr lang="tr-TR" dirty="0">
                <a:latin typeface="High Tower Text" panose="02040502050506030303" pitchFamily="18" charset="0"/>
              </a:rPr>
              <a:t>gibi müzelere ziyaretlerde bulun</a:t>
            </a:r>
            <a:r>
              <a:rPr lang="en-US" dirty="0" err="1">
                <a:latin typeface="High Tower Text" panose="02040502050506030303" pitchFamily="18" charset="0"/>
              </a:rPr>
              <a:t>ulmuştur</a:t>
            </a:r>
            <a:r>
              <a:rPr lang="en-US" dirty="0">
                <a:latin typeface="High Tower Text" panose="02040502050506030303" pitchFamily="18" charset="0"/>
              </a:rPr>
              <a:t>.</a:t>
            </a:r>
            <a:endParaRPr lang="tr-TR" dirty="0">
              <a:latin typeface="High Tower Text" panose="02040502050506030303" pitchFamily="18" charset="0"/>
            </a:endParaRPr>
          </a:p>
        </p:txBody>
      </p:sp>
    </p:spTree>
    <p:extLst>
      <p:ext uri="{BB962C8B-B14F-4D97-AF65-F5344CB8AC3E}">
        <p14:creationId xmlns:p14="http://schemas.microsoft.com/office/powerpoint/2010/main" val="21930760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gradFill>
            <a:gsLst>
              <a:gs pos="1000">
                <a:schemeClr val="bg1"/>
              </a:gs>
              <a:gs pos="41000">
                <a:srgbClr val="FF0000"/>
              </a:gs>
              <a:gs pos="74000">
                <a:srgbClr val="C00000"/>
              </a:gs>
              <a:gs pos="94000">
                <a:schemeClr val="tx1">
                  <a:lumMod val="50000"/>
                  <a:lumOff val="50000"/>
                </a:schemeClr>
              </a:gs>
              <a:gs pos="100000">
                <a:schemeClr val="tx1"/>
              </a:gs>
            </a:gsLst>
            <a:lin ang="5400000" scaled="1"/>
          </a:gradFill>
          <a:effectLst/>
          <a:scene3d>
            <a:camera prst="orthographicFront"/>
            <a:lightRig rig="flood" dir="t"/>
          </a:scene3d>
          <a:sp3d prstMaterial="translucentPowder">
            <a:bevelT w="114300" prst="artDeco"/>
            <a:bevelB/>
          </a:sp3d>
        </p:spPr>
        <p:txBody>
          <a:bodyPr>
            <a:normAutofit/>
          </a:bodyPr>
          <a:lstStyle/>
          <a:p>
            <a:pPr algn="ctr"/>
            <a:r>
              <a:rPr lang="tr-TR" sz="6600" b="1" dirty="0">
                <a:solidFill>
                  <a:schemeClr val="accent4">
                    <a:lumMod val="40000"/>
                    <a:lumOff val="60000"/>
                  </a:schemeClr>
                </a:solidFill>
                <a:effectLst>
                  <a:outerShdw blurRad="38100" dist="38100" dir="2700000" algn="tl">
                    <a:srgbClr val="000000">
                      <a:alpha val="43137"/>
                    </a:srgbClr>
                  </a:outerShdw>
                </a:effectLst>
              </a:rPr>
              <a:t>  ODTÜ MEZUNLARI DERNEĞİ</a:t>
            </a:r>
          </a:p>
        </p:txBody>
      </p:sp>
      <p:pic>
        <p:nvPicPr>
          <p:cNvPr id="4" name="İçerik Yer Tutucusu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0" y="297021"/>
            <a:ext cx="1463040" cy="1463040"/>
          </a:xfrm>
        </p:spPr>
      </p:pic>
      <p:sp>
        <p:nvSpPr>
          <p:cNvPr id="5" name="İçerik Yer Tutucusu 4"/>
          <p:cNvSpPr>
            <a:spLocks noGrp="1"/>
          </p:cNvSpPr>
          <p:nvPr>
            <p:ph sz="half" idx="2"/>
          </p:nvPr>
        </p:nvSpPr>
        <p:spPr>
          <a:xfrm>
            <a:off x="289420" y="2002536"/>
            <a:ext cx="11627014" cy="4502767"/>
          </a:xfrm>
          <a:pattFill prst="pct5">
            <a:fgClr>
              <a:schemeClr val="accent6">
                <a:lumMod val="75000"/>
              </a:schemeClr>
            </a:fgClr>
            <a:bgClr>
              <a:schemeClr val="bg1"/>
            </a:bgClr>
          </a:pattFill>
        </p:spPr>
        <p:txBody>
          <a:bodyPr>
            <a:noAutofit/>
          </a:bodyPr>
          <a:lstStyle/>
          <a:p>
            <a:pPr marL="0" indent="0">
              <a:buNone/>
            </a:pPr>
            <a:endParaRPr lang="tr-TR" sz="2000" b="1" dirty="0">
              <a:latin typeface="High Tower Text" panose="02040502050506030303" pitchFamily="18" charset="0"/>
            </a:endParaRPr>
          </a:p>
          <a:p>
            <a:pPr marL="0" indent="0">
              <a:buNone/>
            </a:pPr>
            <a:r>
              <a:rPr lang="tr-TR" sz="2000" b="1" dirty="0" smtClean="0">
                <a:latin typeface="High Tower Text" panose="02040502050506030303" pitchFamily="18" charset="0"/>
              </a:rPr>
              <a:t>Havuz </a:t>
            </a:r>
            <a:r>
              <a:rPr lang="tr-TR" sz="2000" b="1" dirty="0">
                <a:latin typeface="High Tower Text" panose="02040502050506030303" pitchFamily="18" charset="0"/>
              </a:rPr>
              <a:t>Etkinliği (Ağustos-2018)</a:t>
            </a:r>
            <a:endParaRPr lang="tr-TR" sz="2000" dirty="0">
              <a:latin typeface="High Tower Text" panose="02040502050506030303" pitchFamily="18" charset="0"/>
            </a:endParaRPr>
          </a:p>
          <a:p>
            <a:pPr lvl="0"/>
            <a:r>
              <a:rPr lang="tr-TR" sz="2000" dirty="0">
                <a:latin typeface="High Tower Text" panose="02040502050506030303" pitchFamily="18" charset="0"/>
              </a:rPr>
              <a:t>Her yaz </a:t>
            </a:r>
            <a:r>
              <a:rPr lang="tr-TR" sz="2000" dirty="0" smtClean="0">
                <a:latin typeface="High Tower Text" panose="02040502050506030303" pitchFamily="18" charset="0"/>
              </a:rPr>
              <a:t>projedeki çocuklar</a:t>
            </a:r>
            <a:r>
              <a:rPr lang="en-US" sz="2000" dirty="0" smtClean="0">
                <a:latin typeface="High Tower Text" panose="02040502050506030303" pitchFamily="18" charset="0"/>
              </a:rPr>
              <a:t>,</a:t>
            </a:r>
            <a:r>
              <a:rPr lang="tr-TR" sz="2000" dirty="0" smtClean="0">
                <a:latin typeface="High Tower Text" panose="02040502050506030303" pitchFamily="18" charset="0"/>
              </a:rPr>
              <a:t> </a:t>
            </a:r>
            <a:r>
              <a:rPr lang="tr-TR" sz="2000" dirty="0">
                <a:latin typeface="High Tower Text" panose="02040502050506030303" pitchFamily="18" charset="0"/>
              </a:rPr>
              <a:t>ODTÜ Mezunları </a:t>
            </a:r>
            <a:r>
              <a:rPr lang="tr-TR" sz="2000" dirty="0" smtClean="0">
                <a:latin typeface="High Tower Text" panose="02040502050506030303" pitchFamily="18" charset="0"/>
              </a:rPr>
              <a:t>Derneği </a:t>
            </a:r>
            <a:r>
              <a:rPr lang="tr-TR" sz="2000" dirty="0">
                <a:latin typeface="High Tower Text" panose="02040502050506030303" pitchFamily="18" charset="0"/>
              </a:rPr>
              <a:t>havuzuna </a:t>
            </a:r>
            <a:r>
              <a:rPr lang="tr-TR" sz="2000" dirty="0" smtClean="0">
                <a:latin typeface="High Tower Text" panose="02040502050506030303" pitchFamily="18" charset="0"/>
              </a:rPr>
              <a:t>getiri</a:t>
            </a:r>
            <a:r>
              <a:rPr lang="en-US" sz="2000" dirty="0" err="1" smtClean="0">
                <a:latin typeface="High Tower Text" panose="02040502050506030303" pitchFamily="18" charset="0"/>
              </a:rPr>
              <a:t>liyor</a:t>
            </a:r>
            <a:r>
              <a:rPr lang="en-US" sz="2000" dirty="0" smtClean="0">
                <a:latin typeface="High Tower Text" panose="02040502050506030303" pitchFamily="18" charset="0"/>
              </a:rPr>
              <a:t>.  </a:t>
            </a:r>
            <a:r>
              <a:rPr lang="en-US" sz="2000" dirty="0" err="1" smtClean="0">
                <a:latin typeface="High Tower Text" panose="02040502050506030303" pitchFamily="18" charset="0"/>
              </a:rPr>
              <a:t>Öğrenciler</a:t>
            </a:r>
            <a:r>
              <a:rPr lang="en-US" sz="2000" dirty="0" smtClean="0">
                <a:latin typeface="High Tower Text" panose="02040502050506030303" pitchFamily="18" charset="0"/>
              </a:rPr>
              <a:t> </a:t>
            </a:r>
            <a:r>
              <a:rPr lang="en-US" sz="2000" dirty="0" err="1" smtClean="0">
                <a:latin typeface="High Tower Text" panose="02040502050506030303" pitchFamily="18" charset="0"/>
              </a:rPr>
              <a:t>bu</a:t>
            </a:r>
            <a:r>
              <a:rPr lang="en-US" sz="2000" dirty="0" smtClean="0">
                <a:latin typeface="High Tower Text" panose="02040502050506030303" pitchFamily="18" charset="0"/>
              </a:rPr>
              <a:t> </a:t>
            </a:r>
            <a:r>
              <a:rPr lang="en-US" sz="2000" dirty="0" err="1" smtClean="0">
                <a:latin typeface="High Tower Text" panose="02040502050506030303" pitchFamily="18" charset="0"/>
              </a:rPr>
              <a:t>sayede</a:t>
            </a:r>
            <a:r>
              <a:rPr lang="en-US" sz="2000" dirty="0" smtClean="0">
                <a:latin typeface="High Tower Text" panose="02040502050506030303" pitchFamily="18" charset="0"/>
              </a:rPr>
              <a:t>  </a:t>
            </a:r>
            <a:r>
              <a:rPr lang="en-US" sz="2000" dirty="0" err="1" smtClean="0">
                <a:latin typeface="High Tower Text" panose="02040502050506030303" pitchFamily="18" charset="0"/>
              </a:rPr>
              <a:t>yüzme</a:t>
            </a:r>
            <a:r>
              <a:rPr lang="en-US" sz="2000" dirty="0" smtClean="0">
                <a:latin typeface="High Tower Text" panose="02040502050506030303" pitchFamily="18" charset="0"/>
              </a:rPr>
              <a:t> </a:t>
            </a:r>
            <a:r>
              <a:rPr lang="en-US" sz="2000" dirty="0" err="1" smtClean="0">
                <a:latin typeface="High Tower Text" panose="02040502050506030303" pitchFamily="18" charset="0"/>
              </a:rPr>
              <a:t>becerilerini</a:t>
            </a:r>
            <a:r>
              <a:rPr lang="en-US" sz="2000" dirty="0" smtClean="0">
                <a:latin typeface="High Tower Text" panose="02040502050506030303" pitchFamily="18" charset="0"/>
              </a:rPr>
              <a:t> </a:t>
            </a:r>
            <a:r>
              <a:rPr lang="en-US" sz="2000" dirty="0" err="1" smtClean="0">
                <a:latin typeface="High Tower Text" panose="02040502050506030303" pitchFamily="18" charset="0"/>
              </a:rPr>
              <a:t>artırarak</a:t>
            </a:r>
            <a:r>
              <a:rPr lang="en-US" sz="2000" dirty="0" smtClean="0">
                <a:latin typeface="High Tower Text" panose="02040502050506030303" pitchFamily="18" charset="0"/>
              </a:rPr>
              <a:t> </a:t>
            </a:r>
            <a:r>
              <a:rPr lang="en-US" sz="2000" dirty="0" err="1" smtClean="0">
                <a:latin typeface="High Tower Text" panose="02040502050506030303" pitchFamily="18" charset="0"/>
              </a:rPr>
              <a:t>tatil</a:t>
            </a:r>
            <a:r>
              <a:rPr lang="en-US" sz="2000" dirty="0" smtClean="0">
                <a:latin typeface="High Tower Text" panose="02040502050506030303" pitchFamily="18" charset="0"/>
              </a:rPr>
              <a:t> </a:t>
            </a:r>
            <a:r>
              <a:rPr lang="en-US" sz="2000" dirty="0" err="1" smtClean="0">
                <a:latin typeface="High Tower Text" panose="02040502050506030303" pitchFamily="18" charset="0"/>
              </a:rPr>
              <a:t>yapma</a:t>
            </a:r>
            <a:r>
              <a:rPr lang="en-US" sz="2000" dirty="0" smtClean="0">
                <a:latin typeface="High Tower Text" panose="02040502050506030303" pitchFamily="18" charset="0"/>
              </a:rPr>
              <a:t> </a:t>
            </a:r>
            <a:r>
              <a:rPr lang="en-US" sz="2000" dirty="0" err="1" smtClean="0">
                <a:latin typeface="High Tower Text" panose="02040502050506030303" pitchFamily="18" charset="0"/>
              </a:rPr>
              <a:t>fırsatı</a:t>
            </a:r>
            <a:r>
              <a:rPr lang="en-US" sz="2000" dirty="0" smtClean="0">
                <a:latin typeface="High Tower Text" panose="02040502050506030303" pitchFamily="18" charset="0"/>
              </a:rPr>
              <a:t> </a:t>
            </a:r>
            <a:r>
              <a:rPr lang="en-US" sz="2000" dirty="0" err="1" smtClean="0">
                <a:latin typeface="High Tower Text" panose="02040502050506030303" pitchFamily="18" charset="0"/>
              </a:rPr>
              <a:t>elde</a:t>
            </a:r>
            <a:r>
              <a:rPr lang="en-US" sz="2000" dirty="0" smtClean="0">
                <a:latin typeface="High Tower Text" panose="02040502050506030303" pitchFamily="18" charset="0"/>
              </a:rPr>
              <a:t> </a:t>
            </a:r>
            <a:r>
              <a:rPr lang="en-US" sz="2000" dirty="0" err="1" smtClean="0">
                <a:latin typeface="High Tower Text" panose="02040502050506030303" pitchFamily="18" charset="0"/>
              </a:rPr>
              <a:t>etmiş</a:t>
            </a:r>
            <a:r>
              <a:rPr lang="en-US" sz="2000" dirty="0" smtClean="0">
                <a:latin typeface="High Tower Text" panose="02040502050506030303" pitchFamily="18" charset="0"/>
              </a:rPr>
              <a:t> </a:t>
            </a:r>
            <a:r>
              <a:rPr lang="en-US" sz="2000" dirty="0" err="1" smtClean="0">
                <a:latin typeface="High Tower Text" panose="02040502050506030303" pitchFamily="18" charset="0"/>
              </a:rPr>
              <a:t>oluyor</a:t>
            </a:r>
            <a:r>
              <a:rPr lang="en-US" sz="2000" dirty="0" smtClean="0">
                <a:latin typeface="High Tower Text" panose="02040502050506030303" pitchFamily="18" charset="0"/>
              </a:rPr>
              <a:t> .</a:t>
            </a:r>
            <a:endParaRPr lang="tr-TR" sz="2000" dirty="0">
              <a:latin typeface="High Tower Text" panose="02040502050506030303" pitchFamily="18" charset="0"/>
            </a:endParaRPr>
          </a:p>
          <a:p>
            <a:pPr marL="0" indent="0">
              <a:buNone/>
            </a:pPr>
            <a:endParaRPr lang="tr-TR" sz="2000" b="1" dirty="0">
              <a:latin typeface="High Tower Text" panose="02040502050506030303" pitchFamily="18" charset="0"/>
            </a:endParaRPr>
          </a:p>
          <a:p>
            <a:pPr marL="0" indent="0">
              <a:buNone/>
            </a:pPr>
            <a:r>
              <a:rPr lang="tr-TR" sz="2000" b="1" dirty="0">
                <a:latin typeface="High Tower Text" panose="02040502050506030303" pitchFamily="18" charset="0"/>
              </a:rPr>
              <a:t>Tiyatro Etkinliği (Aralık-2018</a:t>
            </a:r>
            <a:r>
              <a:rPr lang="tr-TR" sz="2000" b="1" dirty="0" smtClean="0">
                <a:latin typeface="High Tower Text" panose="02040502050506030303" pitchFamily="18" charset="0"/>
              </a:rPr>
              <a:t>)</a:t>
            </a:r>
            <a:endParaRPr lang="en-US" sz="2000" b="1" dirty="0" smtClean="0">
              <a:latin typeface="High Tower Text" panose="02040502050506030303" pitchFamily="18" charset="0"/>
            </a:endParaRPr>
          </a:p>
          <a:p>
            <a:pPr lvl="0"/>
            <a:r>
              <a:rPr lang="tr-TR" sz="2000" dirty="0" smtClean="0">
                <a:latin typeface="High Tower Text" panose="02040502050506030303" pitchFamily="18" charset="0"/>
              </a:rPr>
              <a:t>Çocukların </a:t>
            </a:r>
            <a:r>
              <a:rPr lang="tr-TR" sz="2000" dirty="0">
                <a:latin typeface="High Tower Text" panose="02040502050506030303" pitchFamily="18" charset="0"/>
              </a:rPr>
              <a:t>ufkunu </a:t>
            </a:r>
            <a:r>
              <a:rPr lang="tr-TR" sz="2000" dirty="0" smtClean="0">
                <a:latin typeface="High Tower Text" panose="02040502050506030303" pitchFamily="18" charset="0"/>
              </a:rPr>
              <a:t>genişletece</a:t>
            </a:r>
            <a:r>
              <a:rPr lang="en-US" sz="2000" dirty="0" smtClean="0">
                <a:latin typeface="High Tower Text" panose="02040502050506030303" pitchFamily="18" charset="0"/>
              </a:rPr>
              <a:t>k </a:t>
            </a:r>
            <a:r>
              <a:rPr lang="tr-TR" sz="2000" dirty="0" smtClean="0">
                <a:latin typeface="High Tower Text" panose="02040502050506030303" pitchFamily="18" charset="0"/>
              </a:rPr>
              <a:t>uygun </a:t>
            </a:r>
            <a:r>
              <a:rPr lang="tr-TR" sz="2000" dirty="0">
                <a:latin typeface="High Tower Text" panose="02040502050506030303" pitchFamily="18" charset="0"/>
              </a:rPr>
              <a:t>tiyatro </a:t>
            </a:r>
            <a:r>
              <a:rPr lang="tr-TR" sz="2000" dirty="0" smtClean="0">
                <a:latin typeface="High Tower Text" panose="02040502050506030303" pitchFamily="18" charset="0"/>
              </a:rPr>
              <a:t>oyunları belirle</a:t>
            </a:r>
            <a:r>
              <a:rPr lang="en-US" sz="2000" dirty="0" err="1" smtClean="0">
                <a:latin typeface="High Tower Text" panose="02040502050506030303" pitchFamily="18" charset="0"/>
              </a:rPr>
              <a:t>nmiştir</a:t>
            </a:r>
            <a:r>
              <a:rPr lang="en-US" sz="2000" dirty="0" smtClean="0">
                <a:latin typeface="High Tower Text" panose="02040502050506030303" pitchFamily="18" charset="0"/>
              </a:rPr>
              <a:t>.</a:t>
            </a:r>
            <a:endParaRPr lang="tr-TR" sz="2000" dirty="0">
              <a:latin typeface="High Tower Text" panose="02040502050506030303" pitchFamily="18" charset="0"/>
            </a:endParaRPr>
          </a:p>
          <a:p>
            <a:pPr marL="0" lvl="0" indent="0">
              <a:buNone/>
            </a:pPr>
            <a:endParaRPr lang="tr-TR" dirty="0"/>
          </a:p>
        </p:txBody>
      </p:sp>
    </p:spTree>
    <p:extLst>
      <p:ext uri="{BB962C8B-B14F-4D97-AF65-F5344CB8AC3E}">
        <p14:creationId xmlns:p14="http://schemas.microsoft.com/office/powerpoint/2010/main" val="2431944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gradFill flip="none" rotWithShape="1">
            <a:gsLst>
              <a:gs pos="1000">
                <a:schemeClr val="bg1"/>
              </a:gs>
              <a:gs pos="41000">
                <a:srgbClr val="FF0000"/>
              </a:gs>
              <a:gs pos="74000">
                <a:srgbClr val="C00000"/>
              </a:gs>
              <a:gs pos="94000">
                <a:schemeClr val="tx1">
                  <a:lumMod val="50000"/>
                  <a:lumOff val="50000"/>
                </a:schemeClr>
              </a:gs>
              <a:gs pos="100000">
                <a:schemeClr val="tx1"/>
              </a:gs>
            </a:gsLst>
            <a:path path="circle">
              <a:fillToRect l="100000" t="100000"/>
            </a:path>
            <a:tileRect r="-100000" b="-100000"/>
          </a:gradFill>
          <a:effectLst/>
          <a:scene3d>
            <a:camera prst="orthographicFront"/>
            <a:lightRig rig="flood" dir="t"/>
          </a:scene3d>
          <a:sp3d prstMaterial="translucentPowder">
            <a:bevelT w="114300" prst="artDeco"/>
            <a:bevelB/>
          </a:sp3d>
        </p:spPr>
        <p:txBody>
          <a:bodyPr>
            <a:normAutofit/>
          </a:bodyPr>
          <a:lstStyle/>
          <a:p>
            <a:pPr algn="ctr"/>
            <a:r>
              <a:rPr lang="tr-TR" sz="6600" b="1" dirty="0">
                <a:solidFill>
                  <a:schemeClr val="accent4">
                    <a:lumMod val="40000"/>
                    <a:lumOff val="60000"/>
                  </a:schemeClr>
                </a:solidFill>
                <a:effectLst>
                  <a:outerShdw blurRad="38100" dist="38100" dir="2700000" algn="tl">
                    <a:srgbClr val="000000">
                      <a:alpha val="43137"/>
                    </a:srgbClr>
                  </a:outerShdw>
                </a:effectLst>
              </a:rPr>
              <a:t>  ODTÜ MEZUNLARI DERNEĞİ</a:t>
            </a:r>
          </a:p>
        </p:txBody>
      </p:sp>
      <p:pic>
        <p:nvPicPr>
          <p:cNvPr id="4" name="İçerik Yer Tutucusu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297021"/>
            <a:ext cx="1463040" cy="1463040"/>
          </a:xfrm>
        </p:spPr>
      </p:pic>
      <p:pic>
        <p:nvPicPr>
          <p:cNvPr id="7" name="Resim 6" descr="kitap, metin içeren bir resim&#10;&#10;Açıklama otomatik olarak oluşturuldu">
            <a:extLst>
              <a:ext uri="{FF2B5EF4-FFF2-40B4-BE49-F238E27FC236}">
                <a16:creationId xmlns:a16="http://schemas.microsoft.com/office/drawing/2014/main" xmlns="" id="{BFBC5166-B996-4FBD-AAA0-42C5A8904C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9879" y="5011558"/>
            <a:ext cx="1641696" cy="1846442"/>
          </a:xfrm>
          <a:prstGeom prst="rect">
            <a:avLst/>
          </a:prstGeom>
        </p:spPr>
      </p:pic>
      <p:sp>
        <p:nvSpPr>
          <p:cNvPr id="10" name="Metin kutusu 9">
            <a:extLst>
              <a:ext uri="{FF2B5EF4-FFF2-40B4-BE49-F238E27FC236}">
                <a16:creationId xmlns:a16="http://schemas.microsoft.com/office/drawing/2014/main" xmlns="" id="{1C636EC8-5155-4286-A706-30AF35FFA448}"/>
              </a:ext>
            </a:extLst>
          </p:cNvPr>
          <p:cNvSpPr txBox="1"/>
          <p:nvPr/>
        </p:nvSpPr>
        <p:spPr>
          <a:xfrm>
            <a:off x="327171" y="2608977"/>
            <a:ext cx="4631195" cy="2658482"/>
          </a:xfrm>
          <a:prstGeom prst="rect">
            <a:avLst/>
          </a:prstGeom>
          <a:noFill/>
        </p:spPr>
        <p:txBody>
          <a:bodyPr wrap="square" rtlCol="0">
            <a:spAutoFit/>
          </a:bodyPr>
          <a:lstStyle/>
          <a:p>
            <a:r>
              <a:rPr lang="tr-TR" dirty="0">
                <a:effectLst>
                  <a:outerShdw blurRad="38100" dist="38100" dir="2700000" algn="tl">
                    <a:srgbClr val="000000">
                      <a:alpha val="43137"/>
                    </a:srgbClr>
                  </a:outerShdw>
                </a:effectLst>
                <a:latin typeface="Bahnschrift SemiLight SemiConde" panose="020B0502040204020203" pitchFamily="34" charset="0"/>
              </a:rPr>
              <a:t/>
            </a:r>
            <a:br>
              <a:rPr lang="tr-TR" dirty="0">
                <a:effectLst>
                  <a:outerShdw blurRad="38100" dist="38100" dir="2700000" algn="tl">
                    <a:srgbClr val="000000">
                      <a:alpha val="43137"/>
                    </a:srgbClr>
                  </a:outerShdw>
                </a:effectLst>
                <a:latin typeface="Bahnschrift SemiLight SemiConde" panose="020B0502040204020203" pitchFamily="34" charset="0"/>
              </a:rPr>
            </a:br>
            <a:endParaRPr lang="en-US" dirty="0" smtClean="0">
              <a:effectLst>
                <a:outerShdw blurRad="38100" dist="38100" dir="2700000" algn="tl">
                  <a:srgbClr val="000000">
                    <a:alpha val="43137"/>
                  </a:srgbClr>
                </a:outerShdw>
              </a:effectLst>
              <a:latin typeface="Bahnschrift SemiLight SemiConde" panose="020B0502040204020203" pitchFamily="34" charset="0"/>
            </a:endParaRPr>
          </a:p>
          <a:p>
            <a:pPr marL="285750" indent="-285750">
              <a:buFont typeface="Wingdings" panose="05000000000000000000" pitchFamily="2" charset="2"/>
              <a:buChar char="v"/>
            </a:pPr>
            <a:r>
              <a:rPr lang="tr-TR" dirty="0" smtClean="0">
                <a:latin typeface="Bahnschrift SemiLight SemiConde" panose="020B0502040204020203" pitchFamily="34" charset="0"/>
              </a:rPr>
              <a:t>11 Kasım</a:t>
            </a:r>
            <a:r>
              <a:rPr lang="en-US" dirty="0" smtClean="0">
                <a:latin typeface="Bahnschrift SemiLight SemiConde" panose="020B0502040204020203" pitchFamily="34" charset="0"/>
              </a:rPr>
              <a:t> 2018 </a:t>
            </a:r>
            <a:r>
              <a:rPr lang="tr-TR" dirty="0" smtClean="0">
                <a:latin typeface="Bahnschrift SemiLight SemiConde" panose="020B0502040204020203" pitchFamily="34" charset="0"/>
              </a:rPr>
              <a:t> </a:t>
            </a:r>
            <a:r>
              <a:rPr lang="tr-TR" dirty="0">
                <a:latin typeface="Bahnschrift SemiLight SemiConde" panose="020B0502040204020203" pitchFamily="34" charset="0"/>
              </a:rPr>
              <a:t>İstanbul </a:t>
            </a:r>
            <a:r>
              <a:rPr lang="tr-TR" dirty="0" smtClean="0">
                <a:latin typeface="Bahnschrift SemiLight SemiConde" panose="020B0502040204020203" pitchFamily="34" charset="0"/>
              </a:rPr>
              <a:t>Maratonu</a:t>
            </a:r>
            <a:endParaRPr lang="en-US" dirty="0" smtClean="0">
              <a:latin typeface="Bahnschrift SemiLight SemiConde" panose="020B0502040204020203" pitchFamily="34" charset="0"/>
            </a:endParaRPr>
          </a:p>
          <a:p>
            <a:endParaRPr lang="tr-TR" dirty="0">
              <a:latin typeface="Bahnschrift SemiLight SemiConde" panose="020B0502040204020203" pitchFamily="34" charset="0"/>
            </a:endParaRPr>
          </a:p>
          <a:p>
            <a:r>
              <a:rPr lang="tr-TR" dirty="0">
                <a:latin typeface="Bahnschrift SemiLight SemiConde" panose="020B0502040204020203" pitchFamily="34" charset="0"/>
              </a:rPr>
              <a:t>     -86 koşucuyla burs kampanyası başlatıldı</a:t>
            </a:r>
          </a:p>
          <a:p>
            <a:r>
              <a:rPr lang="tr-TR" dirty="0">
                <a:latin typeface="Bahnschrift SemiLight SemiConde" panose="020B0502040204020203" pitchFamily="34" charset="0"/>
              </a:rPr>
              <a:t>     -Burs fonu yararına 300.000 TL bağış toplandı</a:t>
            </a:r>
          </a:p>
          <a:p>
            <a:endParaRPr lang="tr-TR" dirty="0">
              <a:latin typeface="Bahnschrift SemiLight SemiConde" panose="020B0502040204020203" pitchFamily="34" charset="0"/>
            </a:endParaRPr>
          </a:p>
          <a:p>
            <a:pPr marL="285750" indent="-285750">
              <a:buFont typeface="Wingdings" panose="05000000000000000000" pitchFamily="2" charset="2"/>
              <a:buChar char="v"/>
            </a:pPr>
            <a:r>
              <a:rPr lang="tr-TR" dirty="0">
                <a:latin typeface="Bahnschrift SemiLight SemiConde" panose="020B0502040204020203" pitchFamily="34" charset="0"/>
              </a:rPr>
              <a:t>Dijital arşiv çalışması yürütüldü</a:t>
            </a:r>
          </a:p>
          <a:p>
            <a:pPr marL="285750" indent="-285750">
              <a:buFont typeface="Wingdings" panose="05000000000000000000" pitchFamily="2" charset="2"/>
              <a:buChar char="v"/>
            </a:pPr>
            <a:r>
              <a:rPr lang="tr-TR" dirty="0">
                <a:latin typeface="Bahnschrift SemiLight SemiConde" panose="020B0502040204020203" pitchFamily="34" charset="0"/>
              </a:rPr>
              <a:t>Web sitesi güncellendi</a:t>
            </a:r>
          </a:p>
        </p:txBody>
      </p:sp>
      <p:pic>
        <p:nvPicPr>
          <p:cNvPr id="12" name="Resim 11" descr="kişi, ağaç, açık hava, poz içeren bir resim&#10;&#10;Açıklama otomatik olarak oluşturuldu">
            <a:extLst>
              <a:ext uri="{FF2B5EF4-FFF2-40B4-BE49-F238E27FC236}">
                <a16:creationId xmlns:a16="http://schemas.microsoft.com/office/drawing/2014/main" xmlns="" id="{B82D7507-8A05-4103-8CDC-693DCC842B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0590" y="2932570"/>
            <a:ext cx="4510831" cy="300220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 name="Rectangle 2"/>
          <p:cNvSpPr/>
          <p:nvPr/>
        </p:nvSpPr>
        <p:spPr>
          <a:xfrm>
            <a:off x="1677041" y="1938295"/>
            <a:ext cx="8690452" cy="523220"/>
          </a:xfrm>
          <a:prstGeom prst="rect">
            <a:avLst/>
          </a:prstGeom>
        </p:spPr>
        <p:txBody>
          <a:bodyPr wrap="square">
            <a:spAutoFit/>
          </a:bodyPr>
          <a:lstStyle/>
          <a:p>
            <a:pPr algn="ctr"/>
            <a:r>
              <a:rPr lang="tr-TR" sz="2800" dirty="0">
                <a:ln w="0"/>
                <a:solidFill>
                  <a:srgbClr val="7030A0"/>
                </a:solidFill>
                <a:effectLst>
                  <a:outerShdw blurRad="38100" dist="19050" dir="2700000" algn="tl" rotWithShape="0">
                    <a:schemeClr val="dk1">
                      <a:alpha val="40000"/>
                    </a:schemeClr>
                  </a:outerShdw>
                </a:effectLst>
                <a:latin typeface="Bahnschrift SemiLight SemiConde" panose="020B0502040204020203" pitchFamily="34" charset="0"/>
                <a:ea typeface="Segoe UI Black" panose="020B0A02040204020203" pitchFamily="34" charset="0"/>
              </a:rPr>
              <a:t>2. </a:t>
            </a:r>
            <a:r>
              <a:rPr lang="en-US" sz="2800" dirty="0" smtClean="0">
                <a:ln w="0"/>
                <a:solidFill>
                  <a:srgbClr val="7030A0"/>
                </a:solidFill>
                <a:effectLst>
                  <a:outerShdw blurRad="38100" dist="19050" dir="2700000" algn="tl" rotWithShape="0">
                    <a:schemeClr val="dk1">
                      <a:alpha val="40000"/>
                    </a:schemeClr>
                  </a:outerShdw>
                </a:effectLst>
                <a:latin typeface="Bahnschrift SemiLight SemiConde" panose="020B0502040204020203" pitchFamily="34" charset="0"/>
                <a:ea typeface="Segoe UI Black" panose="020B0A02040204020203" pitchFamily="34" charset="0"/>
              </a:rPr>
              <a:t> </a:t>
            </a:r>
            <a:r>
              <a:rPr lang="tr-TR" sz="2800" dirty="0" smtClean="0">
                <a:ln w="0"/>
                <a:solidFill>
                  <a:srgbClr val="7030A0"/>
                </a:solidFill>
                <a:effectLst>
                  <a:outerShdw blurRad="38100" dist="19050" dir="2700000" algn="tl" rotWithShape="0">
                    <a:schemeClr val="dk1">
                      <a:alpha val="40000"/>
                    </a:schemeClr>
                  </a:outerShdw>
                </a:effectLst>
                <a:latin typeface="Bahnschrift SemiLight SemiConde" panose="020B0502040204020203" pitchFamily="34" charset="0"/>
                <a:ea typeface="Segoe UI Black" panose="020B0A02040204020203" pitchFamily="34" charset="0"/>
              </a:rPr>
              <a:t>MARATON </a:t>
            </a:r>
            <a:r>
              <a:rPr lang="tr-TR" sz="2800" dirty="0">
                <a:ln w="0"/>
                <a:solidFill>
                  <a:srgbClr val="7030A0"/>
                </a:solidFill>
                <a:effectLst>
                  <a:outerShdw blurRad="38100" dist="19050" dir="2700000" algn="tl" rotWithShape="0">
                    <a:schemeClr val="dk1">
                      <a:alpha val="40000"/>
                    </a:schemeClr>
                  </a:outerShdw>
                </a:effectLst>
                <a:latin typeface="Bahnschrift SemiLight SemiConde" panose="020B0502040204020203" pitchFamily="34" charset="0"/>
                <a:ea typeface="Segoe UI Black" panose="020B0A02040204020203" pitchFamily="34" charset="0"/>
              </a:rPr>
              <a:t>ÇALIŞMA GRUBU</a:t>
            </a:r>
          </a:p>
        </p:txBody>
      </p:sp>
    </p:spTree>
    <p:extLst>
      <p:ext uri="{BB962C8B-B14F-4D97-AF65-F5344CB8AC3E}">
        <p14:creationId xmlns:p14="http://schemas.microsoft.com/office/powerpoint/2010/main" val="8080867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gradFill>
            <a:gsLst>
              <a:gs pos="1000">
                <a:schemeClr val="bg1"/>
              </a:gs>
              <a:gs pos="41000">
                <a:srgbClr val="FF0000"/>
              </a:gs>
              <a:gs pos="74000">
                <a:srgbClr val="C00000"/>
              </a:gs>
              <a:gs pos="94000">
                <a:schemeClr val="tx1">
                  <a:lumMod val="50000"/>
                  <a:lumOff val="50000"/>
                </a:schemeClr>
              </a:gs>
              <a:gs pos="100000">
                <a:schemeClr val="tx1"/>
              </a:gs>
            </a:gsLst>
            <a:lin ang="5400000" scaled="1"/>
          </a:gradFill>
          <a:effectLst/>
          <a:scene3d>
            <a:camera prst="orthographicFront"/>
            <a:lightRig rig="flood" dir="t"/>
          </a:scene3d>
          <a:sp3d prstMaterial="translucentPowder">
            <a:bevelT w="114300" prst="artDeco"/>
            <a:bevelB/>
          </a:sp3d>
        </p:spPr>
        <p:txBody>
          <a:bodyPr>
            <a:normAutofit/>
          </a:bodyPr>
          <a:lstStyle/>
          <a:p>
            <a:pPr algn="ctr"/>
            <a:r>
              <a:rPr lang="tr-TR" sz="6600" b="1" dirty="0">
                <a:solidFill>
                  <a:schemeClr val="accent4">
                    <a:lumMod val="40000"/>
                    <a:lumOff val="60000"/>
                  </a:schemeClr>
                </a:solidFill>
                <a:effectLst>
                  <a:outerShdw blurRad="38100" dist="38100" dir="2700000" algn="tl">
                    <a:srgbClr val="000000">
                      <a:alpha val="43137"/>
                    </a:srgbClr>
                  </a:outerShdw>
                </a:effectLst>
              </a:rPr>
              <a:t>  ODTÜ MEZUNLARI DERNEĞİ</a:t>
            </a:r>
          </a:p>
        </p:txBody>
      </p:sp>
      <p:pic>
        <p:nvPicPr>
          <p:cNvPr id="4" name="İçerik Yer Tutucusu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297021"/>
            <a:ext cx="1463040" cy="1463040"/>
          </a:xfrm>
        </p:spPr>
      </p:pic>
      <p:pic>
        <p:nvPicPr>
          <p:cNvPr id="5" name="Resim 4">
            <a:extLst>
              <a:ext uri="{FF2B5EF4-FFF2-40B4-BE49-F238E27FC236}">
                <a16:creationId xmlns:a16="http://schemas.microsoft.com/office/drawing/2014/main" xmlns="" id="{6D019358-7081-4212-9590-138D3A45FD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096" y="2081447"/>
            <a:ext cx="5834129" cy="437559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7" name="Resim 6" descr="kitap, metin içeren bir resim&#10;&#10;Açıklama otomatik olarak oluşturuldu">
            <a:extLst>
              <a:ext uri="{FF2B5EF4-FFF2-40B4-BE49-F238E27FC236}">
                <a16:creationId xmlns:a16="http://schemas.microsoft.com/office/drawing/2014/main" xmlns="" id="{0EEAD74A-2EF7-44A3-AA6A-022E84742E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39879" y="5011558"/>
            <a:ext cx="1641696" cy="1846442"/>
          </a:xfrm>
          <a:prstGeom prst="rect">
            <a:avLst/>
          </a:prstGeom>
        </p:spPr>
      </p:pic>
      <p:pic>
        <p:nvPicPr>
          <p:cNvPr id="8" name="Resim 7" descr="metin, kitap içeren bir resim&#10;&#10;Açıklama otomatik olarak oluşturuldu">
            <a:extLst>
              <a:ext uri="{FF2B5EF4-FFF2-40B4-BE49-F238E27FC236}">
                <a16:creationId xmlns:a16="http://schemas.microsoft.com/office/drawing/2014/main" xmlns="" id="{B54B1047-8743-4210-BB04-BAE61BD103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3360">
            <a:off x="6961934" y="2861457"/>
            <a:ext cx="3387792" cy="2839979"/>
          </a:xfrm>
          <a:prstGeom prst="rect">
            <a:avLst/>
          </a:prstGeom>
        </p:spPr>
      </p:pic>
    </p:spTree>
    <p:extLst>
      <p:ext uri="{BB962C8B-B14F-4D97-AF65-F5344CB8AC3E}">
        <p14:creationId xmlns:p14="http://schemas.microsoft.com/office/powerpoint/2010/main" val="5643604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gradFill>
            <a:gsLst>
              <a:gs pos="1000">
                <a:schemeClr val="bg1"/>
              </a:gs>
              <a:gs pos="41000">
                <a:srgbClr val="FF0000"/>
              </a:gs>
              <a:gs pos="74000">
                <a:srgbClr val="C00000"/>
              </a:gs>
              <a:gs pos="94000">
                <a:schemeClr val="tx1">
                  <a:lumMod val="50000"/>
                  <a:lumOff val="50000"/>
                </a:schemeClr>
              </a:gs>
              <a:gs pos="100000">
                <a:schemeClr val="tx1"/>
              </a:gs>
            </a:gsLst>
            <a:lin ang="5400000" scaled="1"/>
          </a:gradFill>
          <a:effectLst/>
          <a:scene3d>
            <a:camera prst="orthographicFront"/>
            <a:lightRig rig="flood" dir="t"/>
          </a:scene3d>
          <a:sp3d prstMaterial="translucentPowder">
            <a:bevelT w="114300" prst="artDeco"/>
            <a:bevelB/>
          </a:sp3d>
        </p:spPr>
        <p:txBody>
          <a:bodyPr>
            <a:normAutofit/>
          </a:bodyPr>
          <a:lstStyle/>
          <a:p>
            <a:pPr algn="ctr"/>
            <a:r>
              <a:rPr lang="tr-TR" sz="6600" b="1" dirty="0">
                <a:solidFill>
                  <a:schemeClr val="accent4">
                    <a:lumMod val="40000"/>
                    <a:lumOff val="60000"/>
                  </a:schemeClr>
                </a:solidFill>
                <a:effectLst>
                  <a:outerShdw blurRad="38100" dist="38100" dir="2700000" algn="tl">
                    <a:srgbClr val="000000">
                      <a:alpha val="43137"/>
                    </a:srgbClr>
                  </a:outerShdw>
                </a:effectLst>
              </a:rPr>
              <a:t>  ODTÜ MEZUNLARI DERNEĞİ</a:t>
            </a:r>
          </a:p>
        </p:txBody>
      </p:sp>
      <p:pic>
        <p:nvPicPr>
          <p:cNvPr id="4" name="İçerik Yer Tutucusu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297021"/>
            <a:ext cx="1463040" cy="1463040"/>
          </a:xfrm>
        </p:spPr>
      </p:pic>
      <p:pic>
        <p:nvPicPr>
          <p:cNvPr id="14" name="İçerik Yer Tutucusu 13" descr="yol, açık hava, kişi, gök içeren bir resim&#10;&#10;Açıklama otomatik olarak oluşturuldu">
            <a:extLst>
              <a:ext uri="{FF2B5EF4-FFF2-40B4-BE49-F238E27FC236}">
                <a16:creationId xmlns:a16="http://schemas.microsoft.com/office/drawing/2014/main" xmlns="" id="{2959AADC-C3C1-4807-A037-91E96F3DB93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71151" y="2496915"/>
            <a:ext cx="2663550" cy="3995325"/>
          </a:xfrm>
        </p:spPr>
      </p:pic>
      <p:sp>
        <p:nvSpPr>
          <p:cNvPr id="15" name="Metin kutusu 14">
            <a:extLst>
              <a:ext uri="{FF2B5EF4-FFF2-40B4-BE49-F238E27FC236}">
                <a16:creationId xmlns:a16="http://schemas.microsoft.com/office/drawing/2014/main" xmlns="" id="{F4A8CBDF-8E06-4F9F-9278-04B3036DE9E2}"/>
              </a:ext>
            </a:extLst>
          </p:cNvPr>
          <p:cNvSpPr txBox="1"/>
          <p:nvPr/>
        </p:nvSpPr>
        <p:spPr>
          <a:xfrm rot="20925931">
            <a:off x="4632373" y="1772915"/>
            <a:ext cx="2941104" cy="523220"/>
          </a:xfrm>
          <a:prstGeom prst="rect">
            <a:avLst/>
          </a:prstGeom>
          <a:noFill/>
          <a:effectLst>
            <a:outerShdw blurRad="50800" dist="38100" dir="16200000" rotWithShape="0">
              <a:prstClr val="black">
                <a:alpha val="40000"/>
              </a:prstClr>
            </a:outerShdw>
          </a:effectLst>
          <a:scene3d>
            <a:camera prst="perspectiveContrastingLeftFacing"/>
            <a:lightRig rig="threePt" dir="t"/>
          </a:scene3d>
        </p:spPr>
        <p:txBody>
          <a:bodyPr wrap="square" rtlCol="0">
            <a:spAutoFit/>
          </a:bodyPr>
          <a:lstStyle/>
          <a:p>
            <a:r>
              <a:rPr lang="tr-TR" sz="2800" dirty="0">
                <a:effectLst>
                  <a:outerShdw blurRad="38100" dist="38100" dir="2700000" algn="tl">
                    <a:srgbClr val="000000">
                      <a:alpha val="43137"/>
                    </a:srgbClr>
                  </a:outerShdw>
                </a:effectLst>
                <a:latin typeface="Bahnschrift SemiLight SemiConde" panose="020B0502040204020203" pitchFamily="34" charset="0"/>
              </a:rPr>
              <a:t>Anısına saygıyla…</a:t>
            </a:r>
          </a:p>
        </p:txBody>
      </p:sp>
      <p:pic>
        <p:nvPicPr>
          <p:cNvPr id="16" name="Resim 15" descr="kitap, metin içeren bir resim&#10;&#10;Açıklama otomatik olarak oluşturuldu">
            <a:extLst>
              <a:ext uri="{FF2B5EF4-FFF2-40B4-BE49-F238E27FC236}">
                <a16:creationId xmlns:a16="http://schemas.microsoft.com/office/drawing/2014/main" xmlns="" id="{B2BD8226-9DB4-42C9-B94B-26C0C63AF4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39879" y="5011558"/>
            <a:ext cx="1641696" cy="1846442"/>
          </a:xfrm>
          <a:prstGeom prst="rect">
            <a:avLst/>
          </a:prstGeom>
        </p:spPr>
      </p:pic>
    </p:spTree>
    <p:extLst>
      <p:ext uri="{BB962C8B-B14F-4D97-AF65-F5344CB8AC3E}">
        <p14:creationId xmlns:p14="http://schemas.microsoft.com/office/powerpoint/2010/main" val="2934277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gradFill>
            <a:gsLst>
              <a:gs pos="1000">
                <a:schemeClr val="bg1"/>
              </a:gs>
              <a:gs pos="41000">
                <a:srgbClr val="FF0000"/>
              </a:gs>
              <a:gs pos="74000">
                <a:srgbClr val="C00000"/>
              </a:gs>
              <a:gs pos="94000">
                <a:schemeClr val="tx1">
                  <a:lumMod val="50000"/>
                  <a:lumOff val="50000"/>
                </a:schemeClr>
              </a:gs>
              <a:gs pos="100000">
                <a:schemeClr val="tx1"/>
              </a:gs>
            </a:gsLst>
            <a:lin ang="5400000" scaled="1"/>
          </a:gradFill>
          <a:effectLst/>
          <a:scene3d>
            <a:camera prst="orthographicFront"/>
            <a:lightRig rig="flood" dir="t"/>
          </a:scene3d>
          <a:sp3d prstMaterial="translucentPowder">
            <a:bevelT w="114300" prst="artDeco"/>
            <a:bevelB/>
          </a:sp3d>
        </p:spPr>
        <p:txBody>
          <a:bodyPr>
            <a:normAutofit/>
          </a:bodyPr>
          <a:lstStyle/>
          <a:p>
            <a:pPr algn="ctr"/>
            <a:r>
              <a:rPr lang="tr-TR" sz="6600" b="1" dirty="0">
                <a:solidFill>
                  <a:schemeClr val="accent4">
                    <a:lumMod val="40000"/>
                    <a:lumOff val="60000"/>
                  </a:schemeClr>
                </a:solidFill>
                <a:effectLst>
                  <a:outerShdw blurRad="38100" dist="38100" dir="2700000" algn="tl">
                    <a:srgbClr val="000000">
                      <a:alpha val="43137"/>
                    </a:srgbClr>
                  </a:outerShdw>
                </a:effectLst>
              </a:rPr>
              <a:t>  ODTÜ MEZUNLARI DERNEĞİ</a:t>
            </a:r>
          </a:p>
        </p:txBody>
      </p:sp>
      <p:pic>
        <p:nvPicPr>
          <p:cNvPr id="4" name="İçerik Yer Tutucusu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0" y="297021"/>
            <a:ext cx="1463040" cy="1463040"/>
          </a:xfrm>
        </p:spPr>
      </p:pic>
      <p:sp>
        <p:nvSpPr>
          <p:cNvPr id="5" name="İçerik Yer Tutucusu 4"/>
          <p:cNvSpPr>
            <a:spLocks noGrp="1"/>
          </p:cNvSpPr>
          <p:nvPr>
            <p:ph sz="half" idx="2"/>
          </p:nvPr>
        </p:nvSpPr>
        <p:spPr>
          <a:xfrm>
            <a:off x="0" y="1884476"/>
            <a:ext cx="11627014" cy="4676503"/>
          </a:xfrm>
          <a:pattFill prst="pct5">
            <a:fgClr>
              <a:schemeClr val="accent6">
                <a:lumMod val="75000"/>
              </a:schemeClr>
            </a:fgClr>
            <a:bgClr>
              <a:schemeClr val="bg1"/>
            </a:bgClr>
          </a:pattFill>
        </p:spPr>
        <p:txBody>
          <a:bodyPr>
            <a:normAutofit/>
          </a:bodyPr>
          <a:lstStyle/>
          <a:p>
            <a:pPr marL="0" indent="0" algn="ctr">
              <a:buNone/>
            </a:pPr>
            <a:r>
              <a:rPr lang="en-US" sz="30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rPr>
              <a:t>FOTO</a:t>
            </a:r>
            <a:r>
              <a:rPr lang="tr-TR" sz="30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rPr>
              <a:t>Ğ</a:t>
            </a:r>
            <a:r>
              <a:rPr lang="en-US" sz="30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rPr>
              <a:t>RAF</a:t>
            </a:r>
            <a:r>
              <a:rPr lang="tr-TR" sz="30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rPr>
              <a:t> </a:t>
            </a:r>
            <a:r>
              <a:rPr lang="en-US" sz="30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rPr>
              <a:t>SUNUM</a:t>
            </a:r>
            <a:r>
              <a:rPr lang="tr-TR" sz="30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rPr>
              <a:t> AFİŞLERİ</a:t>
            </a:r>
            <a:endParaRPr lang="en-US" sz="3000" b="1"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pPr marL="0" indent="0">
              <a:buNone/>
            </a:pPr>
            <a:endParaRPr lang="tr-TR" sz="4000" b="1" dirty="0">
              <a:ln/>
              <a:solidFill>
                <a:srgbClr val="C00000"/>
              </a:solidFill>
              <a:effectLst>
                <a:outerShdw blurRad="38100" dist="19050" dir="2700000" algn="tl" rotWithShape="0">
                  <a:schemeClr val="dk1">
                    <a:lumMod val="50000"/>
                    <a:alpha val="40000"/>
                  </a:schemeClr>
                </a:outerShdw>
              </a:effectLst>
              <a:ea typeface="Segoe UI Black" panose="020B0A02040204020203" pitchFamily="34" charset="0"/>
            </a:endParaRPr>
          </a:p>
        </p:txBody>
      </p:sp>
      <p:sp>
        <p:nvSpPr>
          <p:cNvPr id="6" name="Metin kutusu 5">
            <a:extLst>
              <a:ext uri="{FF2B5EF4-FFF2-40B4-BE49-F238E27FC236}">
                <a16:creationId xmlns:a16="http://schemas.microsoft.com/office/drawing/2014/main" xmlns="" id="{309762AA-8F9F-42A1-95E3-240C21E5BC57}"/>
              </a:ext>
            </a:extLst>
          </p:cNvPr>
          <p:cNvSpPr txBox="1"/>
          <p:nvPr/>
        </p:nvSpPr>
        <p:spPr>
          <a:xfrm>
            <a:off x="11119183" y="3452070"/>
            <a:ext cx="861774" cy="3301068"/>
          </a:xfrm>
          <a:prstGeom prst="rect">
            <a:avLst/>
          </a:prstGeom>
          <a:noFill/>
        </p:spPr>
        <p:txBody>
          <a:bodyPr vert="vert" wrap="square" rtlCol="0">
            <a:spAutoFit/>
          </a:bodyPr>
          <a:lstStyle/>
          <a:p>
            <a:r>
              <a:rPr lang="en-US" sz="2000" b="1" dirty="0">
                <a:ln/>
                <a:solidFill>
                  <a:srgbClr val="0070C0"/>
                </a:solidFill>
                <a:effectLst>
                  <a:outerShdw blurRad="38100" dist="19050" dir="2700000" algn="tl" rotWithShape="0">
                    <a:schemeClr val="dk1">
                      <a:lumMod val="50000"/>
                      <a:alpha val="40000"/>
                    </a:schemeClr>
                  </a:outerShdw>
                </a:effectLst>
                <a:ea typeface="Segoe UI Black" panose="020B0A02040204020203" pitchFamily="34" charset="0"/>
              </a:rPr>
              <a:t>ETKİNLİKLER KOMİTESİ  </a:t>
            </a:r>
          </a:p>
          <a:p>
            <a:endParaRPr lang="tr-TR" sz="2400" spc="-300" dirty="0"/>
          </a:p>
        </p:txBody>
      </p:sp>
      <p:pic>
        <p:nvPicPr>
          <p:cNvPr id="8" name="Resim 7">
            <a:extLst>
              <a:ext uri="{FF2B5EF4-FFF2-40B4-BE49-F238E27FC236}">
                <a16:creationId xmlns:a16="http://schemas.microsoft.com/office/drawing/2014/main" xmlns="" id="{97A06B73-C810-4D7A-95C5-526AFCECC9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3034" y="2670048"/>
            <a:ext cx="3840935" cy="1698983"/>
          </a:xfrm>
          <a:prstGeom prst="roundRect">
            <a:avLst>
              <a:gd name="adj" fmla="val 4167"/>
            </a:avLst>
          </a:prstGeom>
          <a:solidFill>
            <a:srgbClr val="FFFFFF"/>
          </a:solidFill>
          <a:ln w="31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0" name="Resim 9">
            <a:extLst>
              <a:ext uri="{FF2B5EF4-FFF2-40B4-BE49-F238E27FC236}">
                <a16:creationId xmlns:a16="http://schemas.microsoft.com/office/drawing/2014/main" xmlns="" id="{AC4B4A55-3580-473E-BA59-067DB685A5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4094" y="2950629"/>
            <a:ext cx="3245666" cy="2836803"/>
          </a:xfrm>
          <a:prstGeom prst="roundRect">
            <a:avLst>
              <a:gd name="adj" fmla="val 4167"/>
            </a:avLst>
          </a:prstGeom>
          <a:solidFill>
            <a:srgbClr val="FFFFFF"/>
          </a:solidFill>
          <a:ln w="31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2" name="Resim 11">
            <a:extLst>
              <a:ext uri="{FF2B5EF4-FFF2-40B4-BE49-F238E27FC236}">
                <a16:creationId xmlns:a16="http://schemas.microsoft.com/office/drawing/2014/main" xmlns="" id="{75AD66D0-D210-46D8-921D-F33CB911CE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3034" y="4793257"/>
            <a:ext cx="3828292" cy="1698983"/>
          </a:xfrm>
          <a:prstGeom prst="roundRect">
            <a:avLst>
              <a:gd name="adj" fmla="val 4167"/>
            </a:avLst>
          </a:prstGeom>
          <a:solidFill>
            <a:srgbClr val="FFFFFF"/>
          </a:solidFill>
          <a:ln w="31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388359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gradFill>
            <a:gsLst>
              <a:gs pos="1000">
                <a:schemeClr val="bg1"/>
              </a:gs>
              <a:gs pos="41000">
                <a:srgbClr val="FF0000"/>
              </a:gs>
              <a:gs pos="74000">
                <a:srgbClr val="C00000"/>
              </a:gs>
              <a:gs pos="94000">
                <a:schemeClr val="tx1">
                  <a:lumMod val="50000"/>
                  <a:lumOff val="50000"/>
                </a:schemeClr>
              </a:gs>
              <a:gs pos="100000">
                <a:schemeClr val="tx1"/>
              </a:gs>
            </a:gsLst>
            <a:lin ang="5400000" scaled="1"/>
          </a:gradFill>
          <a:effectLst/>
          <a:scene3d>
            <a:camera prst="orthographicFront"/>
            <a:lightRig rig="flood" dir="t"/>
          </a:scene3d>
          <a:sp3d prstMaterial="translucentPowder">
            <a:bevelT w="114300" prst="artDeco"/>
            <a:bevelB/>
          </a:sp3d>
        </p:spPr>
        <p:txBody>
          <a:bodyPr>
            <a:normAutofit/>
          </a:bodyPr>
          <a:lstStyle/>
          <a:p>
            <a:pPr algn="ctr"/>
            <a:r>
              <a:rPr lang="tr-TR" sz="6600" b="1" dirty="0">
                <a:solidFill>
                  <a:schemeClr val="accent4">
                    <a:lumMod val="40000"/>
                    <a:lumOff val="60000"/>
                  </a:schemeClr>
                </a:solidFill>
                <a:effectLst>
                  <a:outerShdw blurRad="38100" dist="38100" dir="2700000" algn="tl">
                    <a:srgbClr val="000000">
                      <a:alpha val="43137"/>
                    </a:srgbClr>
                  </a:outerShdw>
                </a:effectLst>
              </a:rPr>
              <a:t>  ODTÜ MEZUNLARI DERNEĞİ</a:t>
            </a:r>
          </a:p>
        </p:txBody>
      </p:sp>
      <p:pic>
        <p:nvPicPr>
          <p:cNvPr id="4" name="İçerik Yer Tutucusu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0" y="297021"/>
            <a:ext cx="1463040" cy="1463040"/>
          </a:xfrm>
        </p:spPr>
      </p:pic>
      <p:sp>
        <p:nvSpPr>
          <p:cNvPr id="5" name="İçerik Yer Tutucusu 4"/>
          <p:cNvSpPr>
            <a:spLocks noGrp="1"/>
          </p:cNvSpPr>
          <p:nvPr>
            <p:ph sz="half" idx="2"/>
          </p:nvPr>
        </p:nvSpPr>
        <p:spPr>
          <a:xfrm>
            <a:off x="352338" y="1971413"/>
            <a:ext cx="11469548" cy="4546953"/>
          </a:xfrm>
          <a:pattFill prst="pct5">
            <a:fgClr>
              <a:schemeClr val="accent6">
                <a:lumMod val="75000"/>
              </a:schemeClr>
            </a:fgClr>
            <a:bgClr>
              <a:schemeClr val="bg1"/>
            </a:bgClr>
          </a:pattFill>
        </p:spPr>
        <p:txBody>
          <a:bodyPr>
            <a:normAutofit/>
          </a:bodyPr>
          <a:lstStyle/>
          <a:p>
            <a:pPr marL="0" indent="0" algn="ctr">
              <a:lnSpc>
                <a:spcPct val="120000"/>
              </a:lnSpc>
              <a:buNone/>
            </a:pPr>
            <a:r>
              <a:rPr lang="en-US" sz="3000" spc="-150" dirty="0">
                <a:solidFill>
                  <a:schemeClr val="accent1"/>
                </a:solidFill>
                <a:effectLst>
                  <a:outerShdw blurRad="38100" dist="38100" dir="2700000" algn="tl">
                    <a:srgbClr val="000000">
                      <a:alpha val="43137"/>
                    </a:srgbClr>
                  </a:outerShdw>
                </a:effectLst>
                <a:latin typeface="High Tower Text" panose="02040502050506030303" pitchFamily="18" charset="0"/>
              </a:rPr>
              <a:t>ETKİNLİKLER KOMİTESİ</a:t>
            </a:r>
            <a:endParaRPr lang="tr-TR" sz="3000" spc="-150" dirty="0">
              <a:solidFill>
                <a:schemeClr val="accent1"/>
              </a:solidFill>
              <a:effectLst>
                <a:outerShdw blurRad="38100" dist="38100" dir="2700000" algn="tl">
                  <a:srgbClr val="000000">
                    <a:alpha val="43137"/>
                  </a:srgbClr>
                </a:outerShdw>
              </a:effectLst>
              <a:latin typeface="High Tower Text" panose="02040502050506030303" pitchFamily="18" charset="0"/>
            </a:endParaRPr>
          </a:p>
          <a:p>
            <a:pPr marL="0" indent="0" algn="just">
              <a:lnSpc>
                <a:spcPct val="120000"/>
              </a:lnSpc>
              <a:buNone/>
            </a:pPr>
            <a:endParaRPr lang="en-US" sz="3000" spc="-150" dirty="0" smtClean="0">
              <a:latin typeface="High Tower Text" panose="02040502050506030303" pitchFamily="18" charset="0"/>
            </a:endParaRPr>
          </a:p>
          <a:p>
            <a:pPr marL="0" indent="0" algn="just">
              <a:lnSpc>
                <a:spcPct val="120000"/>
              </a:lnSpc>
              <a:buNone/>
            </a:pPr>
            <a:r>
              <a:rPr lang="en-US" sz="3000" spc="-150" dirty="0">
                <a:latin typeface="High Tower Text" panose="02040502050506030303" pitchFamily="18" charset="0"/>
              </a:rPr>
              <a:t>	</a:t>
            </a:r>
            <a:r>
              <a:rPr lang="en-US" sz="3000" spc="-150" dirty="0" smtClean="0">
                <a:latin typeface="High Tower Text" panose="02040502050506030303" pitchFamily="18" charset="0"/>
              </a:rPr>
              <a:t>.  </a:t>
            </a:r>
            <a:r>
              <a:rPr lang="en-US" sz="3600" spc="-150" dirty="0" smtClean="0">
                <a:latin typeface="High Tower Text" panose="02040502050506030303" pitchFamily="18" charset="0"/>
              </a:rPr>
              <a:t>KOMİSYONLAR</a:t>
            </a:r>
          </a:p>
          <a:p>
            <a:pPr marL="0" indent="0" algn="just">
              <a:lnSpc>
                <a:spcPct val="120000"/>
              </a:lnSpc>
              <a:buNone/>
            </a:pPr>
            <a:r>
              <a:rPr lang="en-US" sz="3600" spc="-150" dirty="0">
                <a:latin typeface="High Tower Text" panose="02040502050506030303" pitchFamily="18" charset="0"/>
              </a:rPr>
              <a:t>	</a:t>
            </a:r>
            <a:r>
              <a:rPr lang="en-US" sz="3600" spc="-150" dirty="0" smtClean="0">
                <a:latin typeface="High Tower Text" panose="02040502050506030303" pitchFamily="18" charset="0"/>
              </a:rPr>
              <a:t>.  KULÜPLER</a:t>
            </a:r>
          </a:p>
          <a:p>
            <a:pPr marL="0" indent="0" algn="just">
              <a:lnSpc>
                <a:spcPct val="120000"/>
              </a:lnSpc>
              <a:buNone/>
            </a:pPr>
            <a:r>
              <a:rPr lang="en-US" sz="3600" spc="-150" dirty="0">
                <a:latin typeface="High Tower Text" panose="02040502050506030303" pitchFamily="18" charset="0"/>
              </a:rPr>
              <a:t>	</a:t>
            </a:r>
            <a:r>
              <a:rPr lang="en-US" sz="3600" spc="-150" dirty="0" smtClean="0">
                <a:latin typeface="High Tower Text" panose="02040502050506030303" pitchFamily="18" charset="0"/>
              </a:rPr>
              <a:t>.  ÇALIŞMA GRUPLARI</a:t>
            </a:r>
            <a:endParaRPr lang="tr-TR" sz="3600" spc="-150" dirty="0">
              <a:latin typeface="High Tower Text" panose="02040502050506030303" pitchFamily="18" charset="0"/>
            </a:endParaRPr>
          </a:p>
          <a:p>
            <a:pPr marL="0" indent="0" algn="just">
              <a:buNone/>
            </a:pPr>
            <a:endParaRPr lang="tr-TR" sz="5400" b="1" dirty="0">
              <a:ln/>
              <a:solidFill>
                <a:srgbClr val="C00000"/>
              </a:solidFill>
              <a:effectLst>
                <a:outerShdw blurRad="38100" dist="19050" dir="2700000" algn="tl" rotWithShape="0">
                  <a:schemeClr val="dk1">
                    <a:lumMod val="50000"/>
                    <a:alpha val="40000"/>
                  </a:schemeClr>
                </a:outerShdw>
              </a:effectLst>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956154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gradFill>
            <a:gsLst>
              <a:gs pos="1000">
                <a:schemeClr val="bg1"/>
              </a:gs>
              <a:gs pos="41000">
                <a:srgbClr val="FF0000"/>
              </a:gs>
              <a:gs pos="74000">
                <a:srgbClr val="C00000"/>
              </a:gs>
              <a:gs pos="94000">
                <a:schemeClr val="tx1">
                  <a:lumMod val="50000"/>
                  <a:lumOff val="50000"/>
                </a:schemeClr>
              </a:gs>
              <a:gs pos="100000">
                <a:schemeClr val="tx1"/>
              </a:gs>
            </a:gsLst>
            <a:lin ang="5400000" scaled="1"/>
          </a:gradFill>
          <a:effectLst/>
          <a:scene3d>
            <a:camera prst="orthographicFront"/>
            <a:lightRig rig="flood" dir="t"/>
          </a:scene3d>
          <a:sp3d prstMaterial="translucentPowder">
            <a:bevelT w="114300" prst="artDeco"/>
            <a:bevelB/>
          </a:sp3d>
        </p:spPr>
        <p:txBody>
          <a:bodyPr>
            <a:normAutofit/>
          </a:bodyPr>
          <a:lstStyle/>
          <a:p>
            <a:pPr algn="ctr"/>
            <a:r>
              <a:rPr lang="tr-TR" sz="6600" b="1" dirty="0">
                <a:solidFill>
                  <a:schemeClr val="accent4">
                    <a:lumMod val="40000"/>
                    <a:lumOff val="60000"/>
                  </a:schemeClr>
                </a:solidFill>
                <a:effectLst>
                  <a:outerShdw blurRad="38100" dist="38100" dir="2700000" algn="tl">
                    <a:srgbClr val="000000">
                      <a:alpha val="43137"/>
                    </a:srgbClr>
                  </a:outerShdw>
                </a:effectLst>
              </a:rPr>
              <a:t>  ODTÜ MEZUNLARI DERNEĞİ</a:t>
            </a:r>
          </a:p>
        </p:txBody>
      </p:sp>
      <p:pic>
        <p:nvPicPr>
          <p:cNvPr id="4" name="İçerik Yer Tutucusu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0" y="297021"/>
            <a:ext cx="1463040" cy="1463040"/>
          </a:xfrm>
        </p:spPr>
      </p:pic>
      <p:sp>
        <p:nvSpPr>
          <p:cNvPr id="5" name="İçerik Yer Tutucusu 4"/>
          <p:cNvSpPr>
            <a:spLocks noGrp="1"/>
          </p:cNvSpPr>
          <p:nvPr>
            <p:ph sz="half" idx="2"/>
          </p:nvPr>
        </p:nvSpPr>
        <p:spPr>
          <a:xfrm>
            <a:off x="117446" y="1760062"/>
            <a:ext cx="11509568" cy="4861152"/>
          </a:xfrm>
          <a:pattFill prst="pct5">
            <a:fgClr>
              <a:schemeClr val="accent6">
                <a:lumMod val="75000"/>
              </a:schemeClr>
            </a:fgClr>
            <a:bgClr>
              <a:schemeClr val="bg1"/>
            </a:bgClr>
          </a:pattFill>
        </p:spPr>
        <p:txBody>
          <a:bodyPr>
            <a:normAutofit/>
          </a:bodyPr>
          <a:lstStyle/>
          <a:p>
            <a:pPr marL="0" indent="0" algn="ctr">
              <a:buNone/>
            </a:pPr>
            <a:r>
              <a:rPr lang="en-US" sz="3000" b="1" dirty="0">
                <a:ln/>
                <a:solidFill>
                  <a:schemeClr val="accent1"/>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rPr>
              <a:t>KOMİSYONLAR</a:t>
            </a:r>
          </a:p>
          <a:p>
            <a:pPr marL="0" indent="0">
              <a:buNone/>
            </a:pPr>
            <a:endParaRPr lang="en-US" sz="3200" b="1" dirty="0">
              <a:ln/>
              <a:solidFill>
                <a:srgbClr val="0070C0"/>
              </a:solidFill>
              <a:effectLst>
                <a:outerShdw blurRad="38100" dist="19050" dir="2700000" algn="tl" rotWithShape="0">
                  <a:schemeClr val="dk1">
                    <a:lumMod val="50000"/>
                    <a:alpha val="40000"/>
                  </a:schemeClr>
                </a:outerShdw>
              </a:effectLst>
              <a:ea typeface="Segoe UI Black" panose="020B0A02040204020203" pitchFamily="34" charset="0"/>
            </a:endParaRPr>
          </a:p>
          <a:p>
            <a:pPr marL="457200" indent="-457200">
              <a:buAutoNum type="arabicPeriod"/>
            </a:pPr>
            <a:r>
              <a:rPr lang="en-US" b="1" spc="-150"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rPr>
              <a:t>GÜNCEL TARTIŞMALAR KOMİSYONU</a:t>
            </a:r>
          </a:p>
          <a:p>
            <a:pPr marL="0" indent="0">
              <a:buNone/>
            </a:pPr>
            <a:endParaRPr lang="en-US" b="1" spc="-150" dirty="0">
              <a:ln/>
              <a:solidFill>
                <a:srgbClr val="C0000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pPr marL="0" indent="0" algn="just">
              <a:buNone/>
            </a:pPr>
            <a:r>
              <a:rPr lang="en-US" spc="-150" dirty="0">
                <a:latin typeface="High Tower Text" panose="02040502050506030303" pitchFamily="18" charset="0"/>
              </a:rPr>
              <a:t>Ö</a:t>
            </a:r>
            <a:r>
              <a:rPr lang="tr-TR" spc="-150" dirty="0">
                <a:latin typeface="High Tower Text" panose="02040502050506030303" pitchFamily="18" charset="0"/>
              </a:rPr>
              <a:t>ncelikli olarak </a:t>
            </a:r>
            <a:r>
              <a:rPr lang="en-US" spc="-150" dirty="0" err="1">
                <a:latin typeface="High Tower Text" panose="02040502050506030303" pitchFamily="18" charset="0"/>
              </a:rPr>
              <a:t>siyaset</a:t>
            </a:r>
            <a:r>
              <a:rPr lang="en-US" spc="-150" dirty="0">
                <a:latin typeface="High Tower Text" panose="02040502050506030303" pitchFamily="18" charset="0"/>
              </a:rPr>
              <a:t>, </a:t>
            </a:r>
            <a:r>
              <a:rPr lang="tr-TR" spc="-150" dirty="0">
                <a:latin typeface="High Tower Text" panose="02040502050506030303" pitchFamily="18" charset="0"/>
              </a:rPr>
              <a:t>ekonomi, eğitim, hukuk, çevre</a:t>
            </a:r>
            <a:r>
              <a:rPr lang="en-US" spc="-150" dirty="0">
                <a:latin typeface="High Tower Text" panose="02040502050506030303" pitchFamily="18" charset="0"/>
              </a:rPr>
              <a:t> </a:t>
            </a:r>
            <a:r>
              <a:rPr lang="tr-TR" spc="-150" dirty="0">
                <a:latin typeface="High Tower Text" panose="02040502050506030303" pitchFamily="18" charset="0"/>
              </a:rPr>
              <a:t>ve daha pek çok konu başlığı altında güncel konuları ele almakta ve bu konularla ilgili olarak paneller ve söyleşiler düzenle</a:t>
            </a:r>
            <a:r>
              <a:rPr lang="en-US" spc="-150" dirty="0" err="1">
                <a:latin typeface="High Tower Text" panose="02040502050506030303" pitchFamily="18" charset="0"/>
              </a:rPr>
              <a:t>mektedir</a:t>
            </a:r>
            <a:r>
              <a:rPr lang="en-US" spc="-150" dirty="0">
                <a:latin typeface="High Tower Text" panose="02040502050506030303" pitchFamily="18" charset="0"/>
              </a:rPr>
              <a:t>. </a:t>
            </a:r>
            <a:r>
              <a:rPr lang="tr-TR" spc="-150" dirty="0">
                <a:latin typeface="High Tower Text" panose="02040502050506030303" pitchFamily="18" charset="0"/>
              </a:rPr>
              <a:t>Komisyon düzenli aralıklarla bir araya gel</a:t>
            </a:r>
            <a:r>
              <a:rPr lang="en-US" spc="-150" dirty="0" err="1">
                <a:latin typeface="High Tower Text" panose="02040502050506030303" pitchFamily="18" charset="0"/>
              </a:rPr>
              <a:t>erek</a:t>
            </a:r>
            <a:r>
              <a:rPr lang="en-US" spc="-150" dirty="0">
                <a:latin typeface="High Tower Text" panose="02040502050506030303" pitchFamily="18" charset="0"/>
              </a:rPr>
              <a:t>,</a:t>
            </a:r>
            <a:r>
              <a:rPr lang="tr-TR" spc="-150" dirty="0">
                <a:latin typeface="High Tower Text" panose="02040502050506030303" pitchFamily="18" charset="0"/>
              </a:rPr>
              <a:t> ülke gündeminde yer alan önemli konuları değerlendir</a:t>
            </a:r>
            <a:r>
              <a:rPr lang="en-US" spc="-150" dirty="0" err="1">
                <a:latin typeface="High Tower Text" panose="02040502050506030303" pitchFamily="18" charset="0"/>
              </a:rPr>
              <a:t>iyor</a:t>
            </a:r>
            <a:r>
              <a:rPr lang="tr-TR" spc="-150" dirty="0">
                <a:latin typeface="High Tower Text" panose="02040502050506030303" pitchFamily="18" charset="0"/>
              </a:rPr>
              <a:t> ve alanında uzman konukları</a:t>
            </a:r>
            <a:r>
              <a:rPr lang="en-US" spc="-150" dirty="0">
                <a:latin typeface="High Tower Text" panose="02040502050506030303" pitchFamily="18" charset="0"/>
              </a:rPr>
              <a:t> </a:t>
            </a:r>
            <a:r>
              <a:rPr lang="tr-TR" spc="-150" dirty="0">
                <a:latin typeface="High Tower Text" panose="02040502050506030303" pitchFamily="18" charset="0"/>
              </a:rPr>
              <a:t> k</a:t>
            </a:r>
            <a:r>
              <a:rPr lang="en-US" spc="-150" dirty="0" err="1">
                <a:latin typeface="High Tower Text" panose="02040502050506030303" pitchFamily="18" charset="0"/>
              </a:rPr>
              <a:t>onuşmacı</a:t>
            </a:r>
            <a:r>
              <a:rPr lang="en-US" spc="-150" dirty="0">
                <a:latin typeface="High Tower Text" panose="02040502050506030303" pitchFamily="18" charset="0"/>
              </a:rPr>
              <a:t> </a:t>
            </a:r>
            <a:r>
              <a:rPr lang="en-US" spc="-150" dirty="0" err="1">
                <a:latin typeface="High Tower Text" panose="02040502050506030303" pitchFamily="18" charset="0"/>
              </a:rPr>
              <a:t>olarak</a:t>
            </a:r>
            <a:r>
              <a:rPr lang="en-US" spc="-150" dirty="0">
                <a:latin typeface="High Tower Text" panose="02040502050506030303" pitchFamily="18" charset="0"/>
              </a:rPr>
              <a:t> </a:t>
            </a:r>
            <a:r>
              <a:rPr lang="en-US" spc="-150" dirty="0" err="1">
                <a:latin typeface="High Tower Text" panose="02040502050506030303" pitchFamily="18" charset="0"/>
              </a:rPr>
              <a:t>davet</a:t>
            </a:r>
            <a:r>
              <a:rPr lang="en-US" spc="-150" dirty="0">
                <a:latin typeface="High Tower Text" panose="02040502050506030303" pitchFamily="18" charset="0"/>
              </a:rPr>
              <a:t> </a:t>
            </a:r>
            <a:r>
              <a:rPr lang="en-US" spc="-150" dirty="0" err="1">
                <a:latin typeface="High Tower Text" panose="02040502050506030303" pitchFamily="18" charset="0"/>
              </a:rPr>
              <a:t>ediyor</a:t>
            </a:r>
            <a:r>
              <a:rPr lang="tr-TR" spc="-150" dirty="0">
                <a:latin typeface="High Tower Text" panose="02040502050506030303" pitchFamily="18" charset="0"/>
              </a:rPr>
              <a:t>. </a:t>
            </a:r>
            <a:endParaRPr lang="en-US" spc="-150" dirty="0">
              <a:latin typeface="High Tower Text" panose="02040502050506030303" pitchFamily="18" charset="0"/>
            </a:endParaRPr>
          </a:p>
        </p:txBody>
      </p:sp>
      <p:sp>
        <p:nvSpPr>
          <p:cNvPr id="6" name="Metin kutusu 5">
            <a:extLst>
              <a:ext uri="{FF2B5EF4-FFF2-40B4-BE49-F238E27FC236}">
                <a16:creationId xmlns:a16="http://schemas.microsoft.com/office/drawing/2014/main" xmlns="" id="{C8D92BED-D14E-4BE1-A284-918EF81D7FB5}"/>
              </a:ext>
            </a:extLst>
          </p:cNvPr>
          <p:cNvSpPr txBox="1"/>
          <p:nvPr/>
        </p:nvSpPr>
        <p:spPr>
          <a:xfrm>
            <a:off x="11119183" y="3429000"/>
            <a:ext cx="861774" cy="3301068"/>
          </a:xfrm>
          <a:prstGeom prst="rect">
            <a:avLst/>
          </a:prstGeom>
          <a:noFill/>
        </p:spPr>
        <p:txBody>
          <a:bodyPr vert="vert" wrap="square" rtlCol="0">
            <a:spAutoFit/>
          </a:bodyPr>
          <a:lstStyle/>
          <a:p>
            <a:r>
              <a:rPr lang="en-US" sz="2000" b="1" dirty="0">
                <a:ln/>
                <a:solidFill>
                  <a:srgbClr val="0070C0"/>
                </a:solidFill>
                <a:effectLst>
                  <a:outerShdw blurRad="38100" dist="19050" dir="2700000" algn="tl" rotWithShape="0">
                    <a:schemeClr val="dk1">
                      <a:lumMod val="50000"/>
                      <a:alpha val="40000"/>
                    </a:schemeClr>
                  </a:outerShdw>
                </a:effectLst>
                <a:ea typeface="Segoe UI Black" panose="020B0A02040204020203" pitchFamily="34" charset="0"/>
              </a:rPr>
              <a:t>ETKİNLİKLER KOMİTESİ  </a:t>
            </a:r>
          </a:p>
          <a:p>
            <a:endParaRPr lang="tr-TR" sz="2400" spc="-300" dirty="0"/>
          </a:p>
        </p:txBody>
      </p:sp>
    </p:spTree>
    <p:extLst>
      <p:ext uri="{BB962C8B-B14F-4D97-AF65-F5344CB8AC3E}">
        <p14:creationId xmlns:p14="http://schemas.microsoft.com/office/powerpoint/2010/main" val="14381518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gradFill>
            <a:gsLst>
              <a:gs pos="1000">
                <a:schemeClr val="bg1"/>
              </a:gs>
              <a:gs pos="41000">
                <a:srgbClr val="FF0000"/>
              </a:gs>
              <a:gs pos="74000">
                <a:srgbClr val="C00000"/>
              </a:gs>
              <a:gs pos="94000">
                <a:schemeClr val="tx1">
                  <a:lumMod val="50000"/>
                  <a:lumOff val="50000"/>
                </a:schemeClr>
              </a:gs>
              <a:gs pos="100000">
                <a:schemeClr val="tx1"/>
              </a:gs>
            </a:gsLst>
            <a:lin ang="5400000" scaled="1"/>
          </a:gradFill>
          <a:effectLst/>
          <a:scene3d>
            <a:camera prst="orthographicFront"/>
            <a:lightRig rig="flood" dir="t"/>
          </a:scene3d>
          <a:sp3d prstMaterial="translucentPowder">
            <a:bevelT w="114300" prst="artDeco"/>
            <a:bevelB/>
          </a:sp3d>
        </p:spPr>
        <p:txBody>
          <a:bodyPr>
            <a:normAutofit/>
          </a:bodyPr>
          <a:lstStyle/>
          <a:p>
            <a:pPr algn="ctr"/>
            <a:r>
              <a:rPr lang="tr-TR" sz="6600" b="1" dirty="0">
                <a:solidFill>
                  <a:schemeClr val="accent4">
                    <a:lumMod val="40000"/>
                    <a:lumOff val="60000"/>
                  </a:schemeClr>
                </a:solidFill>
                <a:effectLst>
                  <a:outerShdw blurRad="38100" dist="38100" dir="2700000" algn="tl">
                    <a:srgbClr val="000000">
                      <a:alpha val="43137"/>
                    </a:srgbClr>
                  </a:outerShdw>
                </a:effectLst>
              </a:rPr>
              <a:t>  ODTÜ MEZUNLARI DERNEĞİ</a:t>
            </a:r>
          </a:p>
        </p:txBody>
      </p:sp>
      <p:pic>
        <p:nvPicPr>
          <p:cNvPr id="4" name="İçerik Yer Tutucusu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0" y="297021"/>
            <a:ext cx="1463040" cy="1463040"/>
          </a:xfrm>
        </p:spPr>
      </p:pic>
      <p:sp>
        <p:nvSpPr>
          <p:cNvPr id="5" name="İçerik Yer Tutucusu 4"/>
          <p:cNvSpPr>
            <a:spLocks noGrp="1"/>
          </p:cNvSpPr>
          <p:nvPr>
            <p:ph sz="half" idx="2"/>
          </p:nvPr>
        </p:nvSpPr>
        <p:spPr>
          <a:xfrm>
            <a:off x="0" y="1944710"/>
            <a:ext cx="11627014" cy="4676503"/>
          </a:xfrm>
          <a:pattFill prst="pct5">
            <a:fgClr>
              <a:schemeClr val="accent6">
                <a:lumMod val="75000"/>
              </a:schemeClr>
            </a:fgClr>
            <a:bgClr>
              <a:schemeClr val="bg1"/>
            </a:bgClr>
          </a:pattFill>
        </p:spPr>
        <p:txBody>
          <a:bodyPr>
            <a:normAutofit/>
          </a:bodyPr>
          <a:lstStyle/>
          <a:p>
            <a:pPr marL="0" indent="0">
              <a:buNone/>
            </a:pPr>
            <a:r>
              <a:rPr lang="en-US" b="1" spc="-150" dirty="0" err="1">
                <a:latin typeface="High Tower Text" panose="02040502050506030303" pitchFamily="18" charset="0"/>
              </a:rPr>
              <a:t>Yapılan</a:t>
            </a:r>
            <a:r>
              <a:rPr lang="en-US" b="1" spc="-150" dirty="0">
                <a:latin typeface="High Tower Text" panose="02040502050506030303" pitchFamily="18" charset="0"/>
              </a:rPr>
              <a:t> </a:t>
            </a:r>
            <a:r>
              <a:rPr lang="en-US" b="1" spc="-150" dirty="0" err="1">
                <a:latin typeface="High Tower Text" panose="02040502050506030303" pitchFamily="18" charset="0"/>
              </a:rPr>
              <a:t>etkinlikler</a:t>
            </a:r>
            <a:r>
              <a:rPr lang="tr-TR" b="1" spc="-150" dirty="0">
                <a:latin typeface="High Tower Text" panose="02040502050506030303" pitchFamily="18" charset="0"/>
              </a:rPr>
              <a:t>:</a:t>
            </a:r>
            <a:endParaRPr lang="en-US" spc="-150" dirty="0">
              <a:latin typeface="High Tower Text" panose="02040502050506030303" pitchFamily="18" charset="0"/>
            </a:endParaRPr>
          </a:p>
          <a:p>
            <a:pPr marL="514350" indent="-514350">
              <a:lnSpc>
                <a:spcPct val="100000"/>
              </a:lnSpc>
              <a:buFont typeface="+mj-lt"/>
              <a:buAutoNum type="arabicPeriod"/>
            </a:pPr>
            <a:r>
              <a:rPr lang="tr-TR" sz="2400" b="1" spc="-150" dirty="0">
                <a:latin typeface="High Tower Text" panose="02040502050506030303" pitchFamily="18" charset="0"/>
              </a:rPr>
              <a:t>12.10.2018:</a:t>
            </a:r>
            <a:r>
              <a:rPr lang="tr-TR" sz="2400" spc="-150" dirty="0">
                <a:latin typeface="High Tower Text" panose="02040502050506030303" pitchFamily="18" charset="0"/>
              </a:rPr>
              <a:t> Türkiye’nin Ekonomik Krizi</a:t>
            </a:r>
          </a:p>
          <a:p>
            <a:pPr marL="0" indent="0">
              <a:lnSpc>
                <a:spcPct val="100000"/>
              </a:lnSpc>
              <a:buNone/>
            </a:pPr>
            <a:r>
              <a:rPr lang="tr-TR" sz="2400" spc="-150" dirty="0">
                <a:latin typeface="High Tower Text" panose="02040502050506030303" pitchFamily="18" charset="0"/>
              </a:rPr>
              <a:t>Konuşmacılar: </a:t>
            </a:r>
            <a:r>
              <a:rPr lang="tr-TR" sz="2000" spc="-150" dirty="0">
                <a:latin typeface="High Tower Text" panose="02040502050506030303" pitchFamily="18" charset="0"/>
              </a:rPr>
              <a:t>Prof. Dr. Korkut </a:t>
            </a:r>
            <a:r>
              <a:rPr lang="tr-TR" sz="2000" spc="-150" dirty="0" err="1">
                <a:latin typeface="High Tower Text" panose="02040502050506030303" pitchFamily="18" charset="0"/>
              </a:rPr>
              <a:t>Boratav</a:t>
            </a:r>
            <a:r>
              <a:rPr lang="tr-TR" sz="2000" spc="-150" dirty="0">
                <a:latin typeface="High Tower Text" panose="02040502050506030303" pitchFamily="18" charset="0"/>
              </a:rPr>
              <a:t>, Prof. Dr. Hayri Kozanoğlu</a:t>
            </a:r>
            <a:r>
              <a:rPr lang="en-US" sz="2000" spc="-150" dirty="0">
                <a:latin typeface="High Tower Text" panose="02040502050506030303" pitchFamily="18" charset="0"/>
              </a:rPr>
              <a:t>,  </a:t>
            </a:r>
            <a:r>
              <a:rPr lang="tr-TR" sz="2000" spc="-150" dirty="0">
                <a:latin typeface="High Tower Text" panose="02040502050506030303" pitchFamily="18" charset="0"/>
              </a:rPr>
              <a:t>Kolaylaştırıcı: Mustafa Çobanoğlu </a:t>
            </a:r>
            <a:r>
              <a:rPr lang="tr-TR" sz="1400" spc="-150" dirty="0">
                <a:latin typeface="High Tower Text" panose="02040502050506030303" pitchFamily="18" charset="0"/>
              </a:rPr>
              <a:t>(C</a:t>
            </a:r>
            <a:r>
              <a:rPr lang="en-US" sz="1400" spc="-150" dirty="0">
                <a:latin typeface="High Tower Text" panose="02040502050506030303" pitchFamily="18" charset="0"/>
              </a:rPr>
              <a:t>E</a:t>
            </a:r>
            <a:r>
              <a:rPr lang="tr-TR" sz="1400" spc="-150" dirty="0">
                <a:latin typeface="High Tower Text" panose="02040502050506030303" pitchFamily="18" charset="0"/>
              </a:rPr>
              <a:t>'83)</a:t>
            </a:r>
            <a:endParaRPr lang="en-US" sz="1400" spc="-150" dirty="0">
              <a:latin typeface="High Tower Text" panose="02040502050506030303" pitchFamily="18" charset="0"/>
            </a:endParaRPr>
          </a:p>
          <a:p>
            <a:pPr marL="514350" indent="-514350">
              <a:buFont typeface="+mj-lt"/>
              <a:buAutoNum type="arabicPeriod"/>
            </a:pPr>
            <a:endParaRPr lang="tr-TR" sz="2400" spc="-150" dirty="0">
              <a:latin typeface="High Tower Text" panose="02040502050506030303" pitchFamily="18" charset="0"/>
            </a:endParaRPr>
          </a:p>
          <a:p>
            <a:pPr marL="514350" indent="-514350">
              <a:buFont typeface="+mj-lt"/>
              <a:buAutoNum type="arabicPeriod"/>
            </a:pPr>
            <a:endParaRPr lang="tr-TR" spc="-150" dirty="0">
              <a:latin typeface="High Tower Text" panose="02040502050506030303" pitchFamily="18" charset="0"/>
            </a:endParaRPr>
          </a:p>
          <a:p>
            <a:pPr marL="514350" indent="-514350">
              <a:buFont typeface="+mj-lt"/>
              <a:buAutoNum type="arabicPeriod"/>
            </a:pPr>
            <a:endParaRPr lang="tr-TR" spc="-150" dirty="0">
              <a:latin typeface="High Tower Text" panose="02040502050506030303" pitchFamily="18" charset="0"/>
            </a:endParaRPr>
          </a:p>
          <a:p>
            <a:pPr marL="514350" indent="-514350">
              <a:buFont typeface="+mj-lt"/>
              <a:buAutoNum type="arabicPeriod"/>
            </a:pPr>
            <a:endParaRPr lang="tr-TR" spc="-150" dirty="0">
              <a:latin typeface="High Tower Text" panose="02040502050506030303" pitchFamily="18" charset="0"/>
            </a:endParaRPr>
          </a:p>
          <a:p>
            <a:pPr marL="514350" indent="-514350">
              <a:buFont typeface="+mj-lt"/>
              <a:buAutoNum type="arabicPeriod"/>
            </a:pPr>
            <a:endParaRPr lang="en-US" spc="-150" dirty="0">
              <a:latin typeface="High Tower Text" panose="02040502050506030303" pitchFamily="18" charset="0"/>
            </a:endParaRPr>
          </a:p>
          <a:p>
            <a:pPr marL="514350" indent="-514350">
              <a:buFont typeface="+mj-lt"/>
              <a:buAutoNum type="arabicPeriod"/>
            </a:pPr>
            <a:endParaRPr lang="tr-TR" b="1" spc="-150" dirty="0">
              <a:latin typeface="High Tower Text" panose="02040502050506030303" pitchFamily="18" charset="0"/>
            </a:endParaRPr>
          </a:p>
          <a:p>
            <a:pPr marL="514350" indent="-514350">
              <a:buFont typeface="+mj-lt"/>
              <a:buAutoNum type="arabicPeriod"/>
            </a:pPr>
            <a:endParaRPr lang="tr-TR" b="1" spc="-150" dirty="0">
              <a:latin typeface="High Tower Text" panose="02040502050506030303" pitchFamily="18" charset="0"/>
            </a:endParaRPr>
          </a:p>
          <a:p>
            <a:pPr marL="514350" indent="-514350">
              <a:buFont typeface="+mj-lt"/>
              <a:buAutoNum type="arabicPeriod"/>
            </a:pPr>
            <a:endParaRPr lang="tr-TR" b="1" spc="-150" dirty="0">
              <a:latin typeface="High Tower Text" panose="02040502050506030303" pitchFamily="18" charset="0"/>
            </a:endParaRPr>
          </a:p>
          <a:p>
            <a:pPr marL="514350" indent="-514350">
              <a:buFont typeface="+mj-lt"/>
              <a:buAutoNum type="arabicPeriod"/>
            </a:pPr>
            <a:endParaRPr lang="tr-TR" b="1" spc="-150" dirty="0">
              <a:latin typeface="High Tower Text" panose="02040502050506030303" pitchFamily="18" charset="0"/>
            </a:endParaRPr>
          </a:p>
          <a:p>
            <a:pPr marL="0" indent="0">
              <a:buNone/>
            </a:pPr>
            <a:endParaRPr lang="en-US" sz="2400" b="1" dirty="0">
              <a:ln/>
              <a:solidFill>
                <a:srgbClr val="C00000"/>
              </a:solidFill>
              <a:effectLst>
                <a:outerShdw blurRad="38100" dist="19050" dir="2700000" algn="tl" rotWithShape="0">
                  <a:schemeClr val="dk1">
                    <a:lumMod val="50000"/>
                    <a:alpha val="40000"/>
                  </a:schemeClr>
                </a:outerShdw>
              </a:effectLst>
              <a:ea typeface="Segoe UI Black" panose="020B0A02040204020203" pitchFamily="34" charset="0"/>
            </a:endParaRPr>
          </a:p>
          <a:p>
            <a:pPr marL="0" indent="0">
              <a:buNone/>
            </a:pPr>
            <a:endParaRPr lang="en-US" sz="2400" b="1" dirty="0">
              <a:ln/>
              <a:solidFill>
                <a:srgbClr val="C00000"/>
              </a:solidFill>
              <a:effectLst>
                <a:outerShdw blurRad="38100" dist="19050" dir="2700000" algn="tl" rotWithShape="0">
                  <a:schemeClr val="dk1">
                    <a:lumMod val="50000"/>
                    <a:alpha val="40000"/>
                  </a:schemeClr>
                </a:outerShdw>
              </a:effectLst>
              <a:ea typeface="Segoe UI Black" panose="020B0A02040204020203" pitchFamily="34" charset="0"/>
            </a:endParaRPr>
          </a:p>
        </p:txBody>
      </p:sp>
      <p:sp>
        <p:nvSpPr>
          <p:cNvPr id="6" name="Metin kutusu 5">
            <a:extLst>
              <a:ext uri="{FF2B5EF4-FFF2-40B4-BE49-F238E27FC236}">
                <a16:creationId xmlns:a16="http://schemas.microsoft.com/office/drawing/2014/main" xmlns="" id="{D256FAE3-9E38-4860-9781-56FDE9841D7F}"/>
              </a:ext>
            </a:extLst>
          </p:cNvPr>
          <p:cNvSpPr txBox="1"/>
          <p:nvPr/>
        </p:nvSpPr>
        <p:spPr>
          <a:xfrm>
            <a:off x="11119183" y="3429000"/>
            <a:ext cx="861774" cy="3301068"/>
          </a:xfrm>
          <a:prstGeom prst="rect">
            <a:avLst/>
          </a:prstGeom>
          <a:noFill/>
        </p:spPr>
        <p:txBody>
          <a:bodyPr vert="vert" wrap="square" rtlCol="0">
            <a:spAutoFit/>
          </a:bodyPr>
          <a:lstStyle/>
          <a:p>
            <a:r>
              <a:rPr lang="en-US" sz="2000" b="1" dirty="0">
                <a:ln/>
                <a:solidFill>
                  <a:srgbClr val="0070C0"/>
                </a:solidFill>
                <a:effectLst>
                  <a:outerShdw blurRad="38100" dist="19050" dir="2700000" algn="tl" rotWithShape="0">
                    <a:schemeClr val="dk1">
                      <a:lumMod val="50000"/>
                      <a:alpha val="40000"/>
                    </a:schemeClr>
                  </a:outerShdw>
                </a:effectLst>
                <a:ea typeface="Segoe UI Black" panose="020B0A02040204020203" pitchFamily="34" charset="0"/>
              </a:rPr>
              <a:t>ETKİNLİKLER KOMİTESİ  </a:t>
            </a:r>
          </a:p>
          <a:p>
            <a:endParaRPr lang="tr-TR" sz="2400" spc="-300" dirty="0"/>
          </a:p>
        </p:txBody>
      </p:sp>
      <p:pic>
        <p:nvPicPr>
          <p:cNvPr id="7" name="Resim 6" descr="kişi, bina, insanlar, grup içeren bir resim&#10;&#10;Açıklama otomatik olarak oluşturuldu">
            <a:extLst>
              <a:ext uri="{FF2B5EF4-FFF2-40B4-BE49-F238E27FC236}">
                <a16:creationId xmlns:a16="http://schemas.microsoft.com/office/drawing/2014/main" xmlns="" id="{9EEC31E7-9FF6-4418-AAD4-8CC730DC36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043" y="3932106"/>
            <a:ext cx="3442284" cy="229485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0" name="Resim 9" descr="kişi, adam, şarap, tablo içeren bir resim&#10;&#10;Açıklama otomatik olarak oluşturuldu">
            <a:extLst>
              <a:ext uri="{FF2B5EF4-FFF2-40B4-BE49-F238E27FC236}">
                <a16:creationId xmlns:a16="http://schemas.microsoft.com/office/drawing/2014/main" xmlns="" id="{44393BB2-0C0D-4BAF-A2C1-543CC28444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2617" y="3932106"/>
            <a:ext cx="3442284" cy="229485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2" name="Resim 11" descr="metin, harita içeren bir resim&#10;&#10;Açıklama otomatik olarak oluşturuldu">
            <a:extLst>
              <a:ext uri="{FF2B5EF4-FFF2-40B4-BE49-F238E27FC236}">
                <a16:creationId xmlns:a16="http://schemas.microsoft.com/office/drawing/2014/main" xmlns="" id="{8D312371-27AF-4B9A-A72A-00E3058F22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5299">
            <a:off x="4950700" y="3735892"/>
            <a:ext cx="1876827" cy="2657454"/>
          </a:xfrm>
          <a:prstGeom prst="rect">
            <a:avLst/>
          </a:prstGeom>
        </p:spPr>
      </p:pic>
    </p:spTree>
    <p:extLst>
      <p:ext uri="{BB962C8B-B14F-4D97-AF65-F5344CB8AC3E}">
        <p14:creationId xmlns:p14="http://schemas.microsoft.com/office/powerpoint/2010/main" val="1019233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gradFill>
            <a:gsLst>
              <a:gs pos="1000">
                <a:schemeClr val="bg1"/>
              </a:gs>
              <a:gs pos="41000">
                <a:srgbClr val="FF0000"/>
              </a:gs>
              <a:gs pos="74000">
                <a:srgbClr val="C00000"/>
              </a:gs>
              <a:gs pos="94000">
                <a:schemeClr val="tx1">
                  <a:lumMod val="50000"/>
                  <a:lumOff val="50000"/>
                </a:schemeClr>
              </a:gs>
              <a:gs pos="100000">
                <a:schemeClr val="tx1"/>
              </a:gs>
            </a:gsLst>
            <a:lin ang="5400000" scaled="1"/>
          </a:gradFill>
          <a:effectLst/>
          <a:scene3d>
            <a:camera prst="orthographicFront"/>
            <a:lightRig rig="flood" dir="t"/>
          </a:scene3d>
          <a:sp3d prstMaterial="translucentPowder">
            <a:bevelT w="114300" prst="artDeco"/>
            <a:bevelB/>
          </a:sp3d>
        </p:spPr>
        <p:txBody>
          <a:bodyPr>
            <a:normAutofit/>
          </a:bodyPr>
          <a:lstStyle/>
          <a:p>
            <a:pPr algn="ctr"/>
            <a:r>
              <a:rPr lang="tr-TR" sz="6600" b="1" dirty="0">
                <a:solidFill>
                  <a:schemeClr val="accent4">
                    <a:lumMod val="40000"/>
                    <a:lumOff val="60000"/>
                  </a:schemeClr>
                </a:solidFill>
                <a:effectLst>
                  <a:outerShdw blurRad="38100" dist="38100" dir="2700000" algn="tl">
                    <a:srgbClr val="000000">
                      <a:alpha val="43137"/>
                    </a:srgbClr>
                  </a:outerShdw>
                </a:effectLst>
              </a:rPr>
              <a:t>  ODTÜ MEZUNLARI DERNEĞİ</a:t>
            </a:r>
          </a:p>
        </p:txBody>
      </p:sp>
      <p:pic>
        <p:nvPicPr>
          <p:cNvPr id="4" name="İçerik Yer Tutucusu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0" y="297021"/>
            <a:ext cx="1463040" cy="1463040"/>
          </a:xfrm>
        </p:spPr>
      </p:pic>
      <p:sp>
        <p:nvSpPr>
          <p:cNvPr id="5" name="İçerik Yer Tutucusu 4"/>
          <p:cNvSpPr>
            <a:spLocks noGrp="1"/>
          </p:cNvSpPr>
          <p:nvPr>
            <p:ph sz="half" idx="2"/>
          </p:nvPr>
        </p:nvSpPr>
        <p:spPr>
          <a:xfrm>
            <a:off x="0" y="1944710"/>
            <a:ext cx="11627014" cy="4676503"/>
          </a:xfrm>
          <a:pattFill prst="pct5">
            <a:fgClr>
              <a:schemeClr val="accent6">
                <a:lumMod val="75000"/>
              </a:schemeClr>
            </a:fgClr>
            <a:bgClr>
              <a:schemeClr val="bg1"/>
            </a:bgClr>
          </a:pattFill>
        </p:spPr>
        <p:txBody>
          <a:bodyPr>
            <a:normAutofit/>
          </a:bodyPr>
          <a:lstStyle/>
          <a:p>
            <a:pPr marL="0" indent="0" algn="ctr">
              <a:buNone/>
            </a:pPr>
            <a:endParaRPr lang="en-US" sz="3200" b="1" dirty="0">
              <a:ln/>
              <a:solidFill>
                <a:srgbClr val="0070C0"/>
              </a:solidFill>
              <a:effectLst>
                <a:outerShdw blurRad="38100" dist="19050" dir="2700000" algn="tl" rotWithShape="0">
                  <a:schemeClr val="dk1">
                    <a:lumMod val="50000"/>
                    <a:alpha val="40000"/>
                  </a:schemeClr>
                </a:outerShdw>
              </a:effectLst>
              <a:latin typeface="High Tower Text" panose="02040502050506030303" pitchFamily="18" charset="0"/>
              <a:ea typeface="Segoe UI Black" panose="020B0A02040204020203" pitchFamily="34" charset="0"/>
            </a:endParaRPr>
          </a:p>
          <a:p>
            <a:pPr marL="0" indent="0">
              <a:buNone/>
            </a:pPr>
            <a:endParaRPr lang="en-US" sz="3200" b="1" dirty="0">
              <a:ln/>
              <a:solidFill>
                <a:srgbClr val="0070C0"/>
              </a:solidFill>
              <a:effectLst>
                <a:outerShdw blurRad="38100" dist="19050" dir="2700000" algn="tl" rotWithShape="0">
                  <a:schemeClr val="dk1">
                    <a:lumMod val="50000"/>
                    <a:alpha val="40000"/>
                  </a:schemeClr>
                </a:outerShdw>
              </a:effectLst>
              <a:ea typeface="Segoe UI Black" panose="020B0A02040204020203" pitchFamily="34" charset="0"/>
            </a:endParaRPr>
          </a:p>
          <a:p>
            <a:pPr marL="0" indent="0">
              <a:buNone/>
            </a:pPr>
            <a:r>
              <a:rPr lang="en-US" b="1" spc="-150" dirty="0">
                <a:latin typeface="High Tower Text" panose="02040502050506030303" pitchFamily="18" charset="0"/>
              </a:rPr>
              <a:t>   </a:t>
            </a:r>
            <a:endParaRPr lang="en-US" sz="2400" b="1" dirty="0">
              <a:ln/>
              <a:solidFill>
                <a:srgbClr val="C00000"/>
              </a:solidFill>
              <a:effectLst>
                <a:outerShdw blurRad="38100" dist="19050" dir="2700000" algn="tl" rotWithShape="0">
                  <a:schemeClr val="dk1">
                    <a:lumMod val="50000"/>
                    <a:alpha val="40000"/>
                  </a:schemeClr>
                </a:outerShdw>
              </a:effectLst>
              <a:ea typeface="Segoe UI Black" panose="020B0A02040204020203" pitchFamily="34" charset="0"/>
            </a:endParaRPr>
          </a:p>
          <a:p>
            <a:pPr marL="0" indent="0">
              <a:buNone/>
            </a:pPr>
            <a:endParaRPr lang="en-US" sz="2400" b="1" dirty="0">
              <a:ln/>
              <a:solidFill>
                <a:srgbClr val="C00000"/>
              </a:solidFill>
              <a:effectLst>
                <a:outerShdw blurRad="38100" dist="19050" dir="2700000" algn="tl" rotWithShape="0">
                  <a:schemeClr val="dk1">
                    <a:lumMod val="50000"/>
                    <a:alpha val="40000"/>
                  </a:schemeClr>
                </a:outerShdw>
              </a:effectLst>
              <a:ea typeface="Segoe UI Black" panose="020B0A02040204020203" pitchFamily="34" charset="0"/>
            </a:endParaRPr>
          </a:p>
        </p:txBody>
      </p:sp>
      <p:sp>
        <p:nvSpPr>
          <p:cNvPr id="6" name="Metin kutusu 5">
            <a:extLst>
              <a:ext uri="{FF2B5EF4-FFF2-40B4-BE49-F238E27FC236}">
                <a16:creationId xmlns:a16="http://schemas.microsoft.com/office/drawing/2014/main" xmlns="" id="{D256FAE3-9E38-4860-9781-56FDE9841D7F}"/>
              </a:ext>
            </a:extLst>
          </p:cNvPr>
          <p:cNvSpPr txBox="1"/>
          <p:nvPr/>
        </p:nvSpPr>
        <p:spPr>
          <a:xfrm>
            <a:off x="11119183" y="3429000"/>
            <a:ext cx="861774" cy="3301068"/>
          </a:xfrm>
          <a:prstGeom prst="rect">
            <a:avLst/>
          </a:prstGeom>
          <a:noFill/>
        </p:spPr>
        <p:txBody>
          <a:bodyPr vert="vert" wrap="square" rtlCol="0">
            <a:spAutoFit/>
          </a:bodyPr>
          <a:lstStyle/>
          <a:p>
            <a:r>
              <a:rPr lang="en-US" sz="2000" b="1" dirty="0">
                <a:ln/>
                <a:solidFill>
                  <a:srgbClr val="0070C0"/>
                </a:solidFill>
                <a:effectLst>
                  <a:outerShdw blurRad="38100" dist="19050" dir="2700000" algn="tl" rotWithShape="0">
                    <a:schemeClr val="dk1">
                      <a:lumMod val="50000"/>
                      <a:alpha val="40000"/>
                    </a:schemeClr>
                  </a:outerShdw>
                </a:effectLst>
                <a:ea typeface="Segoe UI Black" panose="020B0A02040204020203" pitchFamily="34" charset="0"/>
              </a:rPr>
              <a:t>ETKİNLİKLER KOMİTESİ  </a:t>
            </a:r>
          </a:p>
          <a:p>
            <a:endParaRPr lang="tr-TR" sz="2400" spc="-300" dirty="0"/>
          </a:p>
        </p:txBody>
      </p:sp>
      <p:pic>
        <p:nvPicPr>
          <p:cNvPr id="8" name="Resim 7" descr="kişi, adam, tablo, iç mekan içeren bir resim&#10;&#10;Açıklama otomatik olarak oluşturuldu">
            <a:extLst>
              <a:ext uri="{FF2B5EF4-FFF2-40B4-BE49-F238E27FC236}">
                <a16:creationId xmlns:a16="http://schemas.microsoft.com/office/drawing/2014/main" xmlns="" id="{2E64CA78-8D5B-4E9E-9553-B70833E3A2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5359" y="3888778"/>
            <a:ext cx="3307710" cy="220514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7" name="Metin kutusu 6">
            <a:extLst>
              <a:ext uri="{FF2B5EF4-FFF2-40B4-BE49-F238E27FC236}">
                <a16:creationId xmlns:a16="http://schemas.microsoft.com/office/drawing/2014/main" xmlns="" id="{56B6B30F-1856-4D22-A2A6-450E6E5A4A6A}"/>
              </a:ext>
            </a:extLst>
          </p:cNvPr>
          <p:cNvSpPr txBox="1"/>
          <p:nvPr/>
        </p:nvSpPr>
        <p:spPr>
          <a:xfrm>
            <a:off x="0" y="1944708"/>
            <a:ext cx="11360727" cy="1572866"/>
          </a:xfrm>
          <a:prstGeom prst="rect">
            <a:avLst/>
          </a:prstGeom>
          <a:noFill/>
        </p:spPr>
        <p:txBody>
          <a:bodyPr wrap="square" rtlCol="0">
            <a:spAutoFit/>
          </a:bodyPr>
          <a:lstStyle/>
          <a:p>
            <a:pPr>
              <a:lnSpc>
                <a:spcPct val="150000"/>
              </a:lnSpc>
            </a:pPr>
            <a:r>
              <a:rPr lang="tr-TR" sz="2400" b="1" spc="-150" dirty="0">
                <a:latin typeface="High Tower Text" panose="02040502050506030303" pitchFamily="18" charset="0"/>
              </a:rPr>
              <a:t>2. 27.10.2018:</a:t>
            </a:r>
            <a:r>
              <a:rPr lang="tr-TR" sz="2400" spc="-150" dirty="0">
                <a:latin typeface="High Tower Text" panose="02040502050506030303" pitchFamily="18" charset="0"/>
              </a:rPr>
              <a:t> Medyada Yaşananlar Ve Alternatif Medya</a:t>
            </a:r>
          </a:p>
          <a:p>
            <a:pPr>
              <a:lnSpc>
                <a:spcPct val="150000"/>
              </a:lnSpc>
            </a:pPr>
            <a:r>
              <a:rPr lang="tr-TR" sz="2400" spc="-150" dirty="0">
                <a:latin typeface="High Tower Text" panose="02040502050506030303" pitchFamily="18" charset="0"/>
              </a:rPr>
              <a:t>Konuşmacılar: </a:t>
            </a:r>
            <a:r>
              <a:rPr lang="tr-TR" sz="2000" spc="-150" dirty="0">
                <a:latin typeface="High Tower Text" panose="02040502050506030303" pitchFamily="18" charset="0"/>
              </a:rPr>
              <a:t>Şükrü Küçükşahin </a:t>
            </a:r>
            <a:r>
              <a:rPr lang="en-US" sz="2000" spc="-150" dirty="0">
                <a:latin typeface="High Tower Text" panose="02040502050506030303" pitchFamily="18" charset="0"/>
              </a:rPr>
              <a:t>v</a:t>
            </a:r>
            <a:r>
              <a:rPr lang="tr-TR" sz="2000" spc="-150" dirty="0">
                <a:latin typeface="High Tower Text" panose="02040502050506030303" pitchFamily="18" charset="0"/>
              </a:rPr>
              <a:t>e Ünsal Ünlü</a:t>
            </a:r>
            <a:r>
              <a:rPr lang="en-US" sz="2000" spc="-150" dirty="0">
                <a:latin typeface="High Tower Text" panose="02040502050506030303" pitchFamily="18" charset="0"/>
              </a:rPr>
              <a:t>,  </a:t>
            </a:r>
            <a:r>
              <a:rPr lang="tr-TR" sz="2000" spc="-150" dirty="0">
                <a:latin typeface="High Tower Text" panose="02040502050506030303" pitchFamily="18" charset="0"/>
              </a:rPr>
              <a:t>Kolaylaştırıcı: Oğuz Ülker </a:t>
            </a:r>
            <a:r>
              <a:rPr lang="tr-TR" sz="1400" spc="-150" dirty="0">
                <a:latin typeface="High Tower Text" panose="02040502050506030303" pitchFamily="18" charset="0"/>
              </a:rPr>
              <a:t>(EE’83)</a:t>
            </a:r>
            <a:endParaRPr lang="en-US" sz="1400" spc="-150" dirty="0">
              <a:latin typeface="High Tower Text" panose="02040502050506030303" pitchFamily="18" charset="0"/>
            </a:endParaRPr>
          </a:p>
          <a:p>
            <a:pPr>
              <a:lnSpc>
                <a:spcPct val="150000"/>
              </a:lnSpc>
            </a:pPr>
            <a:endParaRPr lang="tr-TR" dirty="0"/>
          </a:p>
        </p:txBody>
      </p:sp>
      <p:pic>
        <p:nvPicPr>
          <p:cNvPr id="12" name="Resim 11" descr="kişi, iç mekan, duvar, insanlar içeren bir resim&#10;&#10;Açıklama otomatik olarak oluşturuldu">
            <a:extLst>
              <a:ext uri="{FF2B5EF4-FFF2-40B4-BE49-F238E27FC236}">
                <a16:creationId xmlns:a16="http://schemas.microsoft.com/office/drawing/2014/main" xmlns="" id="{37F1ED4E-CC2E-4C99-880A-CD083CB7BC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4986" y="3888778"/>
            <a:ext cx="3307710" cy="220514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4" name="Resim 13" descr="metin içeren bir resim&#10;&#10;Açıklama otomatik olarak oluşturuldu">
            <a:extLst>
              <a:ext uri="{FF2B5EF4-FFF2-40B4-BE49-F238E27FC236}">
                <a16:creationId xmlns:a16="http://schemas.microsoft.com/office/drawing/2014/main" xmlns="" id="{12DDDE0C-2B2E-4465-8F8C-0860AED593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24414">
            <a:off x="4978284" y="3349607"/>
            <a:ext cx="1881487" cy="2661587"/>
          </a:xfrm>
          <a:prstGeom prst="rect">
            <a:avLst/>
          </a:prstGeom>
        </p:spPr>
      </p:pic>
    </p:spTree>
    <p:extLst>
      <p:ext uri="{BB962C8B-B14F-4D97-AF65-F5344CB8AC3E}">
        <p14:creationId xmlns:p14="http://schemas.microsoft.com/office/powerpoint/2010/main" val="1264458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Control xmlns="http://schemas.microsoft.com/VisualStudio/2011/storyboarding/control">
  <Id Name="System.Storyboarding.Media.PieChart" Revision="1" Stencil="System.Storyboarding.Media" StencilVersion="0.1"/>
</Control>
</file>

<file path=customXml/itemProps1.xml><?xml version="1.0" encoding="utf-8"?>
<ds:datastoreItem xmlns:ds="http://schemas.openxmlformats.org/officeDocument/2006/customXml" ds:itemID="{4DCA8F13-0DB2-4D8E-AC4C-174BB1E7203B}">
  <ds:schemaRefs>
    <ds:schemaRef ds:uri="http://schemas.microsoft.com/VisualStudio/2011/storyboarding/control"/>
  </ds:schemaRefs>
</ds:datastoreItem>
</file>

<file path=docProps/app.xml><?xml version="1.0" encoding="utf-8"?>
<Properties xmlns="http://schemas.openxmlformats.org/officeDocument/2006/extended-properties" xmlns:vt="http://schemas.openxmlformats.org/officeDocument/2006/docPropsVTypes">
  <Template/>
  <TotalTime>4636</TotalTime>
  <Words>2275</Words>
  <Application>Microsoft Office PowerPoint</Application>
  <PresentationFormat>Geniş ekran</PresentationFormat>
  <Paragraphs>506</Paragraphs>
  <Slides>48</Slides>
  <Notes>44</Notes>
  <HiddenSlides>0</HiddenSlides>
  <MMClips>0</MMClips>
  <ScaleCrop>false</ScaleCrop>
  <HeadingPairs>
    <vt:vector size="6" baseType="variant">
      <vt:variant>
        <vt:lpstr>Kullanılan Yazı Tipleri</vt:lpstr>
      </vt:variant>
      <vt:variant>
        <vt:i4>10</vt:i4>
      </vt:variant>
      <vt:variant>
        <vt:lpstr>Tema</vt:lpstr>
      </vt:variant>
      <vt:variant>
        <vt:i4>1</vt:i4>
      </vt:variant>
      <vt:variant>
        <vt:lpstr>Slayt Başlıkları</vt:lpstr>
      </vt:variant>
      <vt:variant>
        <vt:i4>48</vt:i4>
      </vt:variant>
    </vt:vector>
  </HeadingPairs>
  <TitlesOfParts>
    <vt:vector size="59" baseType="lpstr">
      <vt:lpstr>Bahnschrift SemiLight SemiConde</vt:lpstr>
      <vt:lpstr>Calibri</vt:lpstr>
      <vt:lpstr>Calibri Light</vt:lpstr>
      <vt:lpstr>High Tower Text</vt:lpstr>
      <vt:lpstr>Modern No. 20</vt:lpstr>
      <vt:lpstr>Segoe UI Black</vt:lpstr>
      <vt:lpstr>Times New Roman</vt:lpstr>
      <vt:lpstr>Verdana</vt:lpstr>
      <vt:lpstr>Wingdings</vt:lpstr>
      <vt:lpstr>Wingdings 2</vt:lpstr>
      <vt:lpstr>HDOfficeLightV0</vt:lpstr>
      <vt:lpstr>PowerPoint Sunusu</vt:lpstr>
      <vt:lpstr>  ODTÜ MEZUNLARI DERNEĞİ</vt:lpstr>
      <vt:lpstr>  ODTÜ MEZUNLARI DERNEĞİ</vt:lpstr>
      <vt:lpstr>  ODTÜ MEZUNLARI DERNEĞİ</vt:lpstr>
      <vt:lpstr>  ODTÜ MEZUNLARI DERNEĞİ</vt:lpstr>
      <vt:lpstr>  ODTÜ MEZUNLARI DERNEĞİ</vt:lpstr>
      <vt:lpstr>  ODTÜ MEZUNLARI DERNEĞİ</vt:lpstr>
      <vt:lpstr>  ODTÜ MEZUNLARI DERNEĞİ</vt:lpstr>
      <vt:lpstr>  ODTÜ MEZUNLARI DERNEĞİ</vt:lpstr>
      <vt:lpstr>  ODTÜ MEZUNLARI DERNEĞİ</vt:lpstr>
      <vt:lpstr>  ODTÜ MEZUNLARI DERNEĞİ</vt:lpstr>
      <vt:lpstr>  ODTÜ MEZUNLARI DERNEĞİ</vt:lpstr>
      <vt:lpstr>  ODTÜ MEZUNLARI DERNEĞİ</vt:lpstr>
      <vt:lpstr>  ODTÜ MEZUNLARI DERNEĞİ</vt:lpstr>
      <vt:lpstr>  ODTÜ MEZUNLARI DERNEĞİ</vt:lpstr>
      <vt:lpstr>  ODTÜ MEZUNLARI DERNEĞİ</vt:lpstr>
      <vt:lpstr>  ODTÜ MEZUNLARI DERNEĞİ</vt:lpstr>
      <vt:lpstr>  ODTÜ MEZUNLARI DERNEĞİ</vt:lpstr>
      <vt:lpstr>  ODTÜ MEZUNLARI DERNEĞİ</vt:lpstr>
      <vt:lpstr>  ODTÜ MEZUNLARI DERNEĞİ</vt:lpstr>
      <vt:lpstr>  ODTÜ MEZUNLARI DERNEĞİ</vt:lpstr>
      <vt:lpstr>  ODTÜ MEZUNLARI DERNEĞİ</vt:lpstr>
      <vt:lpstr>  ODTÜ MEZUNLARI DERNEĞİ</vt:lpstr>
      <vt:lpstr>  ODTÜ MEZUNLARI DERNEĞİ</vt:lpstr>
      <vt:lpstr>  ODTÜ MEZUNLARI DERNEĞİ</vt:lpstr>
      <vt:lpstr>  ODTÜ MEZUNLARI DERNEĞİ</vt:lpstr>
      <vt:lpstr>  ODTÜ MEZUNLARI DERNEĞİ</vt:lpstr>
      <vt:lpstr>  ODTÜ MEZUNLARI DERNEĞİ</vt:lpstr>
      <vt:lpstr>  ODTÜ MEZUNLARI DERNEĞİ</vt:lpstr>
      <vt:lpstr>  ODTÜ MEZUNLARI DERNEĞİ</vt:lpstr>
      <vt:lpstr>  ODTÜ MEZUNLARI DERNEĞİ</vt:lpstr>
      <vt:lpstr>  ODTÜ MEZUNLARI DERNEĞİ</vt:lpstr>
      <vt:lpstr>  ODTÜ MEZUNLARI DERNEĞİ</vt:lpstr>
      <vt:lpstr>  ODTÜ MEZUNLARI DERNEĞİ</vt:lpstr>
      <vt:lpstr>  ODTÜ MEZUNLARI DERNEĞİ</vt:lpstr>
      <vt:lpstr>  ODTÜ MEZUNLARI DERNEĞİ</vt:lpstr>
      <vt:lpstr>  ODTÜ MEZUNLARI DERNEĞİ</vt:lpstr>
      <vt:lpstr>  ODTÜ MEZUNLARI DERNEĞİ</vt:lpstr>
      <vt:lpstr>  ODTÜ MEZUNLARI DERNEĞİ</vt:lpstr>
      <vt:lpstr>  ODTÜ MEZUNLARI DERNEĞİ</vt:lpstr>
      <vt:lpstr>  ODTÜ MEZUNLARI DERNEĞİ</vt:lpstr>
      <vt:lpstr>  ODTÜ MEZUNLARI DERNEĞİ</vt:lpstr>
      <vt:lpstr>  ODTÜ MEZUNLARI DERNEĞİ</vt:lpstr>
      <vt:lpstr>  ODTÜ MEZUNLARI DERNEĞİ</vt:lpstr>
      <vt:lpstr>  ODTÜ MEZUNLARI DERNEĞİ</vt:lpstr>
      <vt:lpstr>  ODTÜ MEZUNLARI DERNEĞİ</vt:lpstr>
      <vt:lpstr>  ODTÜ MEZUNLARI DERNEĞİ</vt:lpstr>
      <vt:lpstr>  ODTÜ MEZUNLARI DERNEĞİ</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Windows Kullanıcısı</dc:creator>
  <cp:lastModifiedBy>Windows Kullanıcısı</cp:lastModifiedBy>
  <cp:revision>218</cp:revision>
  <dcterms:created xsi:type="dcterms:W3CDTF">2018-10-22T08:21:22Z</dcterms:created>
  <dcterms:modified xsi:type="dcterms:W3CDTF">2019-01-12T08:44:20Z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fs.IsStoryboard">
    <vt:bool>true</vt:bool>
  </property>
</Properties>
</file>