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319" r:id="rId3"/>
    <p:sldId id="276" r:id="rId4"/>
    <p:sldId id="277" r:id="rId5"/>
    <p:sldId id="258" r:id="rId6"/>
    <p:sldId id="278" r:id="rId7"/>
    <p:sldId id="335" r:id="rId8"/>
    <p:sldId id="333" r:id="rId9"/>
    <p:sldId id="280" r:id="rId10"/>
    <p:sldId id="334" r:id="rId11"/>
    <p:sldId id="336" r:id="rId12"/>
    <p:sldId id="27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3" clrIdx="0">
    <p:extLst>
      <p:ext uri="{19B8F6BF-5375-455C-9EA6-DF929625EA0E}">
        <p15:presenceInfo xmlns:p15="http://schemas.microsoft.com/office/powerpoint/2012/main" userId="Windows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3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275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56430446194221E-2"/>
          <c:y val="2.5340344567655687E-2"/>
          <c:w val="0.83872293741060144"/>
          <c:h val="0.79154183581723569"/>
        </c:manualLayout>
      </c:layout>
      <c:area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Sayfa1!$A$2:$A$5</c:f>
              <c:strCache>
                <c:ptCount val="4"/>
                <c:pt idx="0">
                  <c:v>Eğitim Fakültesi</c:v>
                </c:pt>
                <c:pt idx="1">
                  <c:v>Fen Edebiyat Fakültesi</c:v>
                </c:pt>
                <c:pt idx="2">
                  <c:v>İktisat ve İdari Bilimler Fakültesi</c:v>
                </c:pt>
                <c:pt idx="3">
                  <c:v>Mühendislik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72</c:v>
                </c:pt>
                <c:pt idx="1">
                  <c:v>142</c:v>
                </c:pt>
                <c:pt idx="2">
                  <c:v>58</c:v>
                </c:pt>
                <c:pt idx="3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E-4FE3-9EC2-F8CD22FBF33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Sayfa1!$A$2:$A$5</c:f>
              <c:strCache>
                <c:ptCount val="4"/>
                <c:pt idx="0">
                  <c:v>Eğitim Fakültesi</c:v>
                </c:pt>
                <c:pt idx="1">
                  <c:v>Fen Edebiyat Fakültesi</c:v>
                </c:pt>
                <c:pt idx="2">
                  <c:v>İktisat ve İdari Bilimler Fakültesi</c:v>
                </c:pt>
                <c:pt idx="3">
                  <c:v>Mühendislik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4CE-4FE3-9EC2-F8CD22FBF330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Sayfa1!$A$2:$A$5</c:f>
              <c:strCache>
                <c:ptCount val="4"/>
                <c:pt idx="0">
                  <c:v>Eğitim Fakültesi</c:v>
                </c:pt>
                <c:pt idx="1">
                  <c:v>Fen Edebiyat Fakültesi</c:v>
                </c:pt>
                <c:pt idx="2">
                  <c:v>İktisat ve İdari Bilimler Fakültesi</c:v>
                </c:pt>
                <c:pt idx="3">
                  <c:v>Mühendislik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4CE-4FE3-9EC2-F8CD22FBF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31320"/>
        <c:axId val="450632632"/>
      </c:areaChart>
      <c:catAx>
        <c:axId val="45063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0632632"/>
        <c:crosses val="autoZero"/>
        <c:auto val="1"/>
        <c:lblAlgn val="ctr"/>
        <c:lblOffset val="100"/>
        <c:noMultiLvlLbl val="0"/>
      </c:catAx>
      <c:valAx>
        <c:axId val="45063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0631320"/>
        <c:crosses val="autoZero"/>
        <c:crossBetween val="midCat"/>
      </c:valAx>
      <c:spPr>
        <a:pattFill prst="pct90">
          <a:fgClr>
            <a:sysClr val="windowText" lastClr="000000">
              <a:lumMod val="65000"/>
              <a:lumOff val="35000"/>
            </a:sys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8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Cinsiyete</a:t>
            </a:r>
            <a:r>
              <a:rPr lang="tr-TR" sz="2800" b="0" cap="none" spc="0" baseline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Göre Dağılım</a:t>
            </a:r>
            <a:endParaRPr lang="en-US" sz="2800" b="0" cap="none" spc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Cinsiyete Göre Dağılım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E2D-42C8-BE21-197FB46718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E2D-42C8-BE21-197FB467185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222</c:v>
                </c:pt>
                <c:pt idx="1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2D-42C8-BE21-197FB467185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5BD7A-60B2-4EC4-888D-778581746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4269181-CC7B-4ECC-867C-C7677C83CCBE}">
      <dgm:prSet/>
      <dgm:spPr/>
      <dgm:t>
        <a:bodyPr/>
        <a:lstStyle/>
        <a:p>
          <a:r>
            <a:rPr lang="tr-TR" dirty="0"/>
            <a:t>Burs komitesi tarafından gözden geçirilen burs başvuru programı ve kriterleri, yazılım firması tarafından güncellendi.</a:t>
          </a:r>
        </a:p>
      </dgm:t>
    </dgm:pt>
    <dgm:pt modelId="{F4AB50AC-5854-4D64-B5DD-A55C15691CD9}" type="parTrans" cxnId="{881A312E-AB26-4A66-911F-79E96CF19B39}">
      <dgm:prSet/>
      <dgm:spPr/>
      <dgm:t>
        <a:bodyPr/>
        <a:lstStyle/>
        <a:p>
          <a:endParaRPr lang="tr-TR"/>
        </a:p>
      </dgm:t>
    </dgm:pt>
    <dgm:pt modelId="{27EB696B-D297-450A-8CE8-891FC4AE0CAD}" type="sibTrans" cxnId="{881A312E-AB26-4A66-911F-79E96CF19B39}">
      <dgm:prSet/>
      <dgm:spPr/>
      <dgm:t>
        <a:bodyPr/>
        <a:lstStyle/>
        <a:p>
          <a:endParaRPr lang="tr-TR"/>
        </a:p>
      </dgm:t>
    </dgm:pt>
    <dgm:pt modelId="{6F862D20-655D-4A7F-A80E-A3001FDA2ABB}">
      <dgm:prSet/>
      <dgm:spPr/>
      <dgm:t>
        <a:bodyPr/>
        <a:lstStyle/>
        <a:p>
          <a:r>
            <a:rPr lang="tr-TR"/>
            <a:t>15.06.2018 tarihinde güncellenen burs programı ile yeni dönem başvuruları için burs başvuru sayfası açıldı ve burs başvuruları alınmaya başlandı.</a:t>
          </a:r>
        </a:p>
      </dgm:t>
    </dgm:pt>
    <dgm:pt modelId="{F47ADFA2-0C8D-4FA1-9972-FA83ED731F24}" type="parTrans" cxnId="{D0A5259F-346E-4D7D-91FF-8BB37AA4330F}">
      <dgm:prSet/>
      <dgm:spPr/>
      <dgm:t>
        <a:bodyPr/>
        <a:lstStyle/>
        <a:p>
          <a:endParaRPr lang="tr-TR"/>
        </a:p>
      </dgm:t>
    </dgm:pt>
    <dgm:pt modelId="{A2467A92-34E1-4D4B-82C6-36509E480645}" type="sibTrans" cxnId="{D0A5259F-346E-4D7D-91FF-8BB37AA4330F}">
      <dgm:prSet/>
      <dgm:spPr/>
      <dgm:t>
        <a:bodyPr/>
        <a:lstStyle/>
        <a:p>
          <a:endParaRPr lang="tr-TR"/>
        </a:p>
      </dgm:t>
    </dgm:pt>
    <dgm:pt modelId="{CA80C3DF-C5D3-4BC0-94CA-427AC0284612}">
      <dgm:prSet/>
      <dgm:spPr/>
      <dgm:t>
        <a:bodyPr/>
        <a:lstStyle/>
        <a:p>
          <a:r>
            <a:rPr lang="tr-TR"/>
            <a:t>06.07.2018 tarihinde gerçekleşen mezuniyet töreninde ve 15.09.2018 tarihindeki Mezunlar gününde burs komitesi standı açıldı. Stantta burs fonu yararına satışlar gerçekleştirildi. Broşür dağıtımı ile tanıtımımız yapıldı.</a:t>
          </a:r>
        </a:p>
      </dgm:t>
    </dgm:pt>
    <dgm:pt modelId="{0C208B44-E847-4F34-ABEA-8AE9EC6D0E77}" type="parTrans" cxnId="{946B9FFB-2CAF-4753-AF62-2E469903592D}">
      <dgm:prSet/>
      <dgm:spPr/>
      <dgm:t>
        <a:bodyPr/>
        <a:lstStyle/>
        <a:p>
          <a:endParaRPr lang="tr-TR"/>
        </a:p>
      </dgm:t>
    </dgm:pt>
    <dgm:pt modelId="{58C26F83-22A2-41CA-A635-027286D0F537}" type="sibTrans" cxnId="{946B9FFB-2CAF-4753-AF62-2E469903592D}">
      <dgm:prSet/>
      <dgm:spPr/>
      <dgm:t>
        <a:bodyPr/>
        <a:lstStyle/>
        <a:p>
          <a:endParaRPr lang="tr-TR"/>
        </a:p>
      </dgm:t>
    </dgm:pt>
    <dgm:pt modelId="{4138BA4E-8B42-4ABA-AB32-3E204A09FFEC}">
      <dgm:prSet/>
      <dgm:spPr/>
      <dgm:t>
        <a:bodyPr/>
        <a:lstStyle/>
        <a:p>
          <a:r>
            <a:rPr lang="tr-TR"/>
            <a:t>19 Eylül’de gerçekleşen “ODTÜ Ailesine Hoş Geldiniz” kokteylinde, ODTÜ’yü kazanan öğrencilere broşür dağıtımı ile burs duyurumuzu gerçekleştirdik.</a:t>
          </a:r>
        </a:p>
      </dgm:t>
    </dgm:pt>
    <dgm:pt modelId="{41795FD4-1504-44F0-887C-AD9D7A85925F}" type="parTrans" cxnId="{0CE70976-9FFB-402F-A481-4E9800C5298D}">
      <dgm:prSet/>
      <dgm:spPr/>
      <dgm:t>
        <a:bodyPr/>
        <a:lstStyle/>
        <a:p>
          <a:endParaRPr lang="tr-TR"/>
        </a:p>
      </dgm:t>
    </dgm:pt>
    <dgm:pt modelId="{083A6DBC-852A-4D54-B7FF-01C5E2BA913B}" type="sibTrans" cxnId="{0CE70976-9FFB-402F-A481-4E9800C5298D}">
      <dgm:prSet/>
      <dgm:spPr/>
      <dgm:t>
        <a:bodyPr/>
        <a:lstStyle/>
        <a:p>
          <a:endParaRPr lang="tr-TR"/>
        </a:p>
      </dgm:t>
    </dgm:pt>
    <dgm:pt modelId="{F5325FD3-7B6A-4F1A-B489-547DD0B27E98}">
      <dgm:prSet/>
      <dgm:spPr/>
      <dgm:t>
        <a:bodyPr/>
        <a:lstStyle/>
        <a:p>
          <a:r>
            <a:rPr lang="tr-TR" dirty="0"/>
            <a:t>Yaz döneminde ara verilen komite toplantılarına Eylül ayı itibariyle yeniden başlandı. 2018-2019 döneminde gerçekleşecek </a:t>
          </a:r>
          <a:r>
            <a:rPr lang="tr-TR" dirty="0" err="1"/>
            <a:t>bursiyer</a:t>
          </a:r>
          <a:r>
            <a:rPr lang="tr-TR" dirty="0"/>
            <a:t> etkinlikleri ve mülakat dönemi planlamalarına başlandı.</a:t>
          </a:r>
        </a:p>
      </dgm:t>
    </dgm:pt>
    <dgm:pt modelId="{ECEAB5AA-FAA8-4B36-A49A-209A89E615B5}" type="parTrans" cxnId="{8DEF4101-DDF4-4D5F-AA5F-C26AED352593}">
      <dgm:prSet/>
      <dgm:spPr/>
      <dgm:t>
        <a:bodyPr/>
        <a:lstStyle/>
        <a:p>
          <a:endParaRPr lang="tr-TR"/>
        </a:p>
      </dgm:t>
    </dgm:pt>
    <dgm:pt modelId="{50FE0204-E715-4E50-BE22-7F170EB300BA}" type="sibTrans" cxnId="{8DEF4101-DDF4-4D5F-AA5F-C26AED352593}">
      <dgm:prSet/>
      <dgm:spPr/>
      <dgm:t>
        <a:bodyPr/>
        <a:lstStyle/>
        <a:p>
          <a:endParaRPr lang="tr-TR"/>
        </a:p>
      </dgm:t>
    </dgm:pt>
    <dgm:pt modelId="{582762D5-F70A-449D-B19B-53BBAC80CC71}" type="pres">
      <dgm:prSet presAssocID="{D165BD7A-60B2-4EC4-888D-778581746A68}" presName="linear" presStyleCnt="0">
        <dgm:presLayoutVars>
          <dgm:animLvl val="lvl"/>
          <dgm:resizeHandles val="exact"/>
        </dgm:presLayoutVars>
      </dgm:prSet>
      <dgm:spPr/>
    </dgm:pt>
    <dgm:pt modelId="{8408FC25-1081-4039-B99F-82487D88AB6D}" type="pres">
      <dgm:prSet presAssocID="{F4269181-CC7B-4ECC-867C-C7677C83CC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7B4B613-3AC9-4592-BDA0-185BF2507F9F}" type="pres">
      <dgm:prSet presAssocID="{27EB696B-D297-450A-8CE8-891FC4AE0CAD}" presName="spacer" presStyleCnt="0"/>
      <dgm:spPr/>
    </dgm:pt>
    <dgm:pt modelId="{A956ED24-9174-4E14-8BAA-D7AF8E9ACF1B}" type="pres">
      <dgm:prSet presAssocID="{6F862D20-655D-4A7F-A80E-A3001FDA2A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8D2B37-45C7-416F-BBD9-ED78F5AC882A}" type="pres">
      <dgm:prSet presAssocID="{A2467A92-34E1-4D4B-82C6-36509E480645}" presName="spacer" presStyleCnt="0"/>
      <dgm:spPr/>
    </dgm:pt>
    <dgm:pt modelId="{A101B8D7-425B-4F5C-9E35-9745346D21F6}" type="pres">
      <dgm:prSet presAssocID="{CA80C3DF-C5D3-4BC0-94CA-427AC02846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C68270-0F70-4DF8-BCF8-23452B1FD9D2}" type="pres">
      <dgm:prSet presAssocID="{58C26F83-22A2-41CA-A635-027286D0F537}" presName="spacer" presStyleCnt="0"/>
      <dgm:spPr/>
    </dgm:pt>
    <dgm:pt modelId="{2C0527BF-A8DA-4DAC-93D6-244A13C52D84}" type="pres">
      <dgm:prSet presAssocID="{4138BA4E-8B42-4ABA-AB32-3E204A09FF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511E7E3-3D11-46B8-BFC3-3B52F073817A}" type="pres">
      <dgm:prSet presAssocID="{083A6DBC-852A-4D54-B7FF-01C5E2BA913B}" presName="spacer" presStyleCnt="0"/>
      <dgm:spPr/>
    </dgm:pt>
    <dgm:pt modelId="{324944D2-8EAE-4766-A167-A4F2F40BCAE9}" type="pres">
      <dgm:prSet presAssocID="{F5325FD3-7B6A-4F1A-B489-547DD0B27E9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EF4101-DDF4-4D5F-AA5F-C26AED352593}" srcId="{D165BD7A-60B2-4EC4-888D-778581746A68}" destId="{F5325FD3-7B6A-4F1A-B489-547DD0B27E98}" srcOrd="4" destOrd="0" parTransId="{ECEAB5AA-FAA8-4B36-A49A-209A89E615B5}" sibTransId="{50FE0204-E715-4E50-BE22-7F170EB300BA}"/>
    <dgm:cxn modelId="{048B0104-1AA3-41FD-8F31-A8A0134D1AC2}" type="presOf" srcId="{6F862D20-655D-4A7F-A80E-A3001FDA2ABB}" destId="{A956ED24-9174-4E14-8BAA-D7AF8E9ACF1B}" srcOrd="0" destOrd="0" presId="urn:microsoft.com/office/officeart/2005/8/layout/vList2"/>
    <dgm:cxn modelId="{293E231C-2710-427A-981D-FDE182AEE4A0}" type="presOf" srcId="{D165BD7A-60B2-4EC4-888D-778581746A68}" destId="{582762D5-F70A-449D-B19B-53BBAC80CC71}" srcOrd="0" destOrd="0" presId="urn:microsoft.com/office/officeart/2005/8/layout/vList2"/>
    <dgm:cxn modelId="{881A312E-AB26-4A66-911F-79E96CF19B39}" srcId="{D165BD7A-60B2-4EC4-888D-778581746A68}" destId="{F4269181-CC7B-4ECC-867C-C7677C83CCBE}" srcOrd="0" destOrd="0" parTransId="{F4AB50AC-5854-4D64-B5DD-A55C15691CD9}" sibTransId="{27EB696B-D297-450A-8CE8-891FC4AE0CAD}"/>
    <dgm:cxn modelId="{450BFD4B-593D-4BD3-8B10-D49F403B036D}" type="presOf" srcId="{F5325FD3-7B6A-4F1A-B489-547DD0B27E98}" destId="{324944D2-8EAE-4766-A167-A4F2F40BCAE9}" srcOrd="0" destOrd="0" presId="urn:microsoft.com/office/officeart/2005/8/layout/vList2"/>
    <dgm:cxn modelId="{0CE70976-9FFB-402F-A481-4E9800C5298D}" srcId="{D165BD7A-60B2-4EC4-888D-778581746A68}" destId="{4138BA4E-8B42-4ABA-AB32-3E204A09FFEC}" srcOrd="3" destOrd="0" parTransId="{41795FD4-1504-44F0-887C-AD9D7A85925F}" sibTransId="{083A6DBC-852A-4D54-B7FF-01C5E2BA913B}"/>
    <dgm:cxn modelId="{9FE87278-D433-43A5-8BD2-6A6E209C8677}" type="presOf" srcId="{4138BA4E-8B42-4ABA-AB32-3E204A09FFEC}" destId="{2C0527BF-A8DA-4DAC-93D6-244A13C52D84}" srcOrd="0" destOrd="0" presId="urn:microsoft.com/office/officeart/2005/8/layout/vList2"/>
    <dgm:cxn modelId="{D0A5259F-346E-4D7D-91FF-8BB37AA4330F}" srcId="{D165BD7A-60B2-4EC4-888D-778581746A68}" destId="{6F862D20-655D-4A7F-A80E-A3001FDA2ABB}" srcOrd="1" destOrd="0" parTransId="{F47ADFA2-0C8D-4FA1-9972-FA83ED731F24}" sibTransId="{A2467A92-34E1-4D4B-82C6-36509E480645}"/>
    <dgm:cxn modelId="{1154B7AC-6077-43B7-9513-AD2F18DCDE4B}" type="presOf" srcId="{F4269181-CC7B-4ECC-867C-C7677C83CCBE}" destId="{8408FC25-1081-4039-B99F-82487D88AB6D}" srcOrd="0" destOrd="0" presId="urn:microsoft.com/office/officeart/2005/8/layout/vList2"/>
    <dgm:cxn modelId="{3102A8DF-42ED-4A6D-8CA6-10F8A0C62973}" type="presOf" srcId="{CA80C3DF-C5D3-4BC0-94CA-427AC0284612}" destId="{A101B8D7-425B-4F5C-9E35-9745346D21F6}" srcOrd="0" destOrd="0" presId="urn:microsoft.com/office/officeart/2005/8/layout/vList2"/>
    <dgm:cxn modelId="{946B9FFB-2CAF-4753-AF62-2E469903592D}" srcId="{D165BD7A-60B2-4EC4-888D-778581746A68}" destId="{CA80C3DF-C5D3-4BC0-94CA-427AC0284612}" srcOrd="2" destOrd="0" parTransId="{0C208B44-E847-4F34-ABEA-8AE9EC6D0E77}" sibTransId="{58C26F83-22A2-41CA-A635-027286D0F537}"/>
    <dgm:cxn modelId="{99F86206-DB45-450F-95F8-836AAE21580D}" type="presParOf" srcId="{582762D5-F70A-449D-B19B-53BBAC80CC71}" destId="{8408FC25-1081-4039-B99F-82487D88AB6D}" srcOrd="0" destOrd="0" presId="urn:microsoft.com/office/officeart/2005/8/layout/vList2"/>
    <dgm:cxn modelId="{A1D2BAAE-C037-4001-92D5-2B6B5DFB7106}" type="presParOf" srcId="{582762D5-F70A-449D-B19B-53BBAC80CC71}" destId="{17B4B613-3AC9-4592-BDA0-185BF2507F9F}" srcOrd="1" destOrd="0" presId="urn:microsoft.com/office/officeart/2005/8/layout/vList2"/>
    <dgm:cxn modelId="{41FD4C6B-97B2-426F-BBBB-AB98E6A68DE3}" type="presParOf" srcId="{582762D5-F70A-449D-B19B-53BBAC80CC71}" destId="{A956ED24-9174-4E14-8BAA-D7AF8E9ACF1B}" srcOrd="2" destOrd="0" presId="urn:microsoft.com/office/officeart/2005/8/layout/vList2"/>
    <dgm:cxn modelId="{08D2CB8D-7F44-435F-B06D-68371EE83DCD}" type="presParOf" srcId="{582762D5-F70A-449D-B19B-53BBAC80CC71}" destId="{488D2B37-45C7-416F-BBD9-ED78F5AC882A}" srcOrd="3" destOrd="0" presId="urn:microsoft.com/office/officeart/2005/8/layout/vList2"/>
    <dgm:cxn modelId="{2DF64B11-C433-4732-AF30-AF8A3756EFE7}" type="presParOf" srcId="{582762D5-F70A-449D-B19B-53BBAC80CC71}" destId="{A101B8D7-425B-4F5C-9E35-9745346D21F6}" srcOrd="4" destOrd="0" presId="urn:microsoft.com/office/officeart/2005/8/layout/vList2"/>
    <dgm:cxn modelId="{377AB5E5-53BC-419A-A41F-C44C8B2B94C9}" type="presParOf" srcId="{582762D5-F70A-449D-B19B-53BBAC80CC71}" destId="{F0C68270-0F70-4DF8-BCF8-23452B1FD9D2}" srcOrd="5" destOrd="0" presId="urn:microsoft.com/office/officeart/2005/8/layout/vList2"/>
    <dgm:cxn modelId="{2632B700-D7DD-44EB-ACC1-95EF3BEE825A}" type="presParOf" srcId="{582762D5-F70A-449D-B19B-53BBAC80CC71}" destId="{2C0527BF-A8DA-4DAC-93D6-244A13C52D84}" srcOrd="6" destOrd="0" presId="urn:microsoft.com/office/officeart/2005/8/layout/vList2"/>
    <dgm:cxn modelId="{6A27583E-C20C-46E2-B6D4-71B15CD8685D}" type="presParOf" srcId="{582762D5-F70A-449D-B19B-53BBAC80CC71}" destId="{A511E7E3-3D11-46B8-BFC3-3B52F073817A}" srcOrd="7" destOrd="0" presId="urn:microsoft.com/office/officeart/2005/8/layout/vList2"/>
    <dgm:cxn modelId="{20709A1A-1D31-4619-B761-094E88929840}" type="presParOf" srcId="{582762D5-F70A-449D-B19B-53BBAC80CC71}" destId="{324944D2-8EAE-4766-A167-A4F2F40BCA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E1CDC-599C-4F32-9F3C-70756EA18CFA}" type="doc">
      <dgm:prSet loTypeId="urn:microsoft.com/office/officeart/2005/8/layout/matrix1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1754B15-5BE2-4E17-B610-FB50E78D76E9}">
      <dgm:prSet phldrT="[Metin]"/>
      <dgm:spPr/>
      <dgm:t>
        <a:bodyPr/>
        <a:lstStyle/>
        <a:p>
          <a:r>
            <a:rPr lang="tr-TR" b="1" cap="none" spc="0">
              <a:ln w="1016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Burs Dağılımı</a:t>
          </a:r>
        </a:p>
      </dgm:t>
    </dgm:pt>
    <dgm:pt modelId="{BE87DDB9-E5FE-48D7-86E9-AC5DB0783B17}" type="parTrans" cxnId="{6864692E-739A-4EA2-9726-7A3A0FD6D4C9}">
      <dgm:prSet/>
      <dgm:spPr/>
      <dgm:t>
        <a:bodyPr/>
        <a:lstStyle/>
        <a:p>
          <a:endParaRPr lang="tr-TR"/>
        </a:p>
      </dgm:t>
    </dgm:pt>
    <dgm:pt modelId="{55833406-6626-4098-B2A6-71A93483D133}" type="sibTrans" cxnId="{6864692E-739A-4EA2-9726-7A3A0FD6D4C9}">
      <dgm:prSet/>
      <dgm:spPr/>
      <dgm:t>
        <a:bodyPr/>
        <a:lstStyle/>
        <a:p>
          <a:endParaRPr lang="tr-TR"/>
        </a:p>
      </dgm:t>
    </dgm:pt>
    <dgm:pt modelId="{CB6DA343-4325-434C-BED7-25594490158F}">
      <dgm:prSet phldrT="[Metin]" custT="1"/>
      <dgm:spPr/>
      <dgm:t>
        <a:bodyPr/>
        <a:lstStyle/>
        <a:p>
          <a:r>
            <a:rPr lang="tr-T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238 Tam Burs</a:t>
          </a:r>
        </a:p>
      </dgm:t>
    </dgm:pt>
    <dgm:pt modelId="{770353F4-8125-44D3-B619-85AB79412FC6}" type="parTrans" cxnId="{B836EE5E-5A99-494B-BB97-D23514D4127E}">
      <dgm:prSet/>
      <dgm:spPr/>
      <dgm:t>
        <a:bodyPr/>
        <a:lstStyle/>
        <a:p>
          <a:endParaRPr lang="tr-TR"/>
        </a:p>
      </dgm:t>
    </dgm:pt>
    <dgm:pt modelId="{3B97679C-A475-485E-9058-3D2660D2BD07}" type="sibTrans" cxnId="{B836EE5E-5A99-494B-BB97-D23514D4127E}">
      <dgm:prSet/>
      <dgm:spPr/>
      <dgm:t>
        <a:bodyPr/>
        <a:lstStyle/>
        <a:p>
          <a:endParaRPr lang="tr-TR"/>
        </a:p>
      </dgm:t>
    </dgm:pt>
    <dgm:pt modelId="{21D1E235-B7DC-407C-ABBE-BCD80D00141A}">
      <dgm:prSet phldrT="[Metin]" custT="1"/>
      <dgm:spPr/>
      <dgm:t>
        <a:bodyPr/>
        <a:lstStyle/>
        <a:p>
          <a:r>
            <a:rPr lang="tr-T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24 Tam Yardım</a:t>
          </a:r>
        </a:p>
      </dgm:t>
    </dgm:pt>
    <dgm:pt modelId="{8D964491-86F8-46FB-A30F-F3DCA77F7225}" type="parTrans" cxnId="{2B03A3D9-3E0D-4EA7-921E-B691F1277E12}">
      <dgm:prSet/>
      <dgm:spPr/>
      <dgm:t>
        <a:bodyPr/>
        <a:lstStyle/>
        <a:p>
          <a:endParaRPr lang="tr-TR"/>
        </a:p>
      </dgm:t>
    </dgm:pt>
    <dgm:pt modelId="{FEFBA918-1E6B-4868-AAFB-4B7D2F51D254}" type="sibTrans" cxnId="{2B03A3D9-3E0D-4EA7-921E-B691F1277E12}">
      <dgm:prSet/>
      <dgm:spPr/>
      <dgm:t>
        <a:bodyPr/>
        <a:lstStyle/>
        <a:p>
          <a:endParaRPr lang="tr-TR"/>
        </a:p>
      </dgm:t>
    </dgm:pt>
    <dgm:pt modelId="{0D612246-EBEB-4284-ADCC-8E9C38BA6822}">
      <dgm:prSet phldrT="[Metin]" custT="1"/>
      <dgm:spPr/>
      <dgm:t>
        <a:bodyPr/>
        <a:lstStyle/>
        <a:p>
          <a:r>
            <a:rPr lang="tr-T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267 Yarım Burs</a:t>
          </a:r>
        </a:p>
      </dgm:t>
    </dgm:pt>
    <dgm:pt modelId="{0B164B24-E605-4550-827D-9879925791D8}" type="parTrans" cxnId="{2FBADCC5-940B-4182-AF6B-397ACD734C04}">
      <dgm:prSet/>
      <dgm:spPr/>
      <dgm:t>
        <a:bodyPr/>
        <a:lstStyle/>
        <a:p>
          <a:endParaRPr lang="tr-TR"/>
        </a:p>
      </dgm:t>
    </dgm:pt>
    <dgm:pt modelId="{0A717C1C-9281-489C-857C-A2029E96BA6B}" type="sibTrans" cxnId="{2FBADCC5-940B-4182-AF6B-397ACD734C04}">
      <dgm:prSet/>
      <dgm:spPr/>
      <dgm:t>
        <a:bodyPr/>
        <a:lstStyle/>
        <a:p>
          <a:endParaRPr lang="tr-TR"/>
        </a:p>
      </dgm:t>
    </dgm:pt>
    <dgm:pt modelId="{0A8E31E1-143F-4E52-A013-D919B6533211}">
      <dgm:prSet phldrT="[Metin]" custT="1"/>
      <dgm:spPr/>
      <dgm:t>
        <a:bodyPr/>
        <a:lstStyle/>
        <a:p>
          <a:r>
            <a:rPr lang="tr-TR" sz="24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10 Yarım Yardım</a:t>
          </a:r>
        </a:p>
      </dgm:t>
    </dgm:pt>
    <dgm:pt modelId="{11DC4D19-63FB-4619-B8C0-AC5AC3D2FC90}" type="parTrans" cxnId="{4F687292-1347-4F97-83D4-30D09F7E77B5}">
      <dgm:prSet/>
      <dgm:spPr/>
      <dgm:t>
        <a:bodyPr/>
        <a:lstStyle/>
        <a:p>
          <a:endParaRPr lang="tr-TR"/>
        </a:p>
      </dgm:t>
    </dgm:pt>
    <dgm:pt modelId="{B4C826E2-7E4F-4848-A88F-66BC576A6EA4}" type="sibTrans" cxnId="{4F687292-1347-4F97-83D4-30D09F7E77B5}">
      <dgm:prSet/>
      <dgm:spPr/>
      <dgm:t>
        <a:bodyPr/>
        <a:lstStyle/>
        <a:p>
          <a:endParaRPr lang="tr-TR"/>
        </a:p>
      </dgm:t>
    </dgm:pt>
    <dgm:pt modelId="{F614847A-CBE2-447B-A056-09200215EA5E}" type="pres">
      <dgm:prSet presAssocID="{CCCE1CDC-599C-4F32-9F3C-70756EA18C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D8C7C6-9139-4105-B8BA-2CCC3DD4059C}" type="pres">
      <dgm:prSet presAssocID="{CCCE1CDC-599C-4F32-9F3C-70756EA18CFA}" presName="matrix" presStyleCnt="0"/>
      <dgm:spPr/>
    </dgm:pt>
    <dgm:pt modelId="{B54E0E82-6ED9-4A32-B1B1-E5B44CF1EDDB}" type="pres">
      <dgm:prSet presAssocID="{CCCE1CDC-599C-4F32-9F3C-70756EA18CFA}" presName="tile1" presStyleLbl="node1" presStyleIdx="0" presStyleCnt="4" custLinFactNeighborX="16050" custLinFactNeighborY="-5413"/>
      <dgm:spPr/>
    </dgm:pt>
    <dgm:pt modelId="{2C3A91BE-3609-4E01-850F-2BD0347DDAC2}" type="pres">
      <dgm:prSet presAssocID="{CCCE1CDC-599C-4F32-9F3C-70756EA18C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C5A526-E5C9-49CB-9AA3-AABA92704E16}" type="pres">
      <dgm:prSet presAssocID="{CCCE1CDC-599C-4F32-9F3C-70756EA18CFA}" presName="tile2" presStyleLbl="node1" presStyleIdx="1" presStyleCnt="4" custLinFactNeighborX="2842" custLinFactNeighborY="9791"/>
      <dgm:spPr/>
    </dgm:pt>
    <dgm:pt modelId="{2C97EE46-2BF8-4242-B182-8722143349CA}" type="pres">
      <dgm:prSet presAssocID="{CCCE1CDC-599C-4F32-9F3C-70756EA18C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A6CB161-D1EF-499E-B3D6-DBD6553122FE}" type="pres">
      <dgm:prSet presAssocID="{CCCE1CDC-599C-4F32-9F3C-70756EA18CFA}" presName="tile3" presStyleLbl="node1" presStyleIdx="2" presStyleCnt="4" custLinFactNeighborX="-178" custLinFactNeighborY="-9202"/>
      <dgm:spPr/>
    </dgm:pt>
    <dgm:pt modelId="{5F4500D7-CB45-4597-9E26-98BC616CF23E}" type="pres">
      <dgm:prSet presAssocID="{CCCE1CDC-599C-4F32-9F3C-70756EA18C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67B524-6A26-4516-AC6B-D0BDB3735940}" type="pres">
      <dgm:prSet presAssocID="{CCCE1CDC-599C-4F32-9F3C-70756EA18CFA}" presName="tile4" presStyleLbl="node1" presStyleIdx="3" presStyleCnt="4" custLinFactNeighborX="-5787" custLinFactNeighborY="21112"/>
      <dgm:spPr/>
    </dgm:pt>
    <dgm:pt modelId="{AC1A3E3F-30DB-40DF-A190-C51E0B5268D4}" type="pres">
      <dgm:prSet presAssocID="{CCCE1CDC-599C-4F32-9F3C-70756EA18C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D6099DE-6521-4FF3-BDF1-9C43BCCC96E8}" type="pres">
      <dgm:prSet presAssocID="{CCCE1CDC-599C-4F32-9F3C-70756EA18C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864692E-739A-4EA2-9726-7A3A0FD6D4C9}" srcId="{CCCE1CDC-599C-4F32-9F3C-70756EA18CFA}" destId="{F1754B15-5BE2-4E17-B610-FB50E78D76E9}" srcOrd="0" destOrd="0" parTransId="{BE87DDB9-E5FE-48D7-86E9-AC5DB0783B17}" sibTransId="{55833406-6626-4098-B2A6-71A93483D133}"/>
    <dgm:cxn modelId="{B836EE5E-5A99-494B-BB97-D23514D4127E}" srcId="{F1754B15-5BE2-4E17-B610-FB50E78D76E9}" destId="{CB6DA343-4325-434C-BED7-25594490158F}" srcOrd="0" destOrd="0" parTransId="{770353F4-8125-44D3-B619-85AB79412FC6}" sibTransId="{3B97679C-A475-485E-9058-3D2660D2BD07}"/>
    <dgm:cxn modelId="{B063424A-5ABA-465B-AE93-63298ABCD8FF}" type="presOf" srcId="{21D1E235-B7DC-407C-ABBE-BCD80D00141A}" destId="{5FC5A526-E5C9-49CB-9AA3-AABA92704E16}" srcOrd="0" destOrd="0" presId="urn:microsoft.com/office/officeart/2005/8/layout/matrix1"/>
    <dgm:cxn modelId="{CD8FF370-3B88-44D8-9F4E-E09EC8FA591F}" type="presOf" srcId="{CCCE1CDC-599C-4F32-9F3C-70756EA18CFA}" destId="{F614847A-CBE2-447B-A056-09200215EA5E}" srcOrd="0" destOrd="0" presId="urn:microsoft.com/office/officeart/2005/8/layout/matrix1"/>
    <dgm:cxn modelId="{0CCF0C7E-5E92-4196-A828-78E643FAACC6}" type="presOf" srcId="{0D612246-EBEB-4284-ADCC-8E9C38BA6822}" destId="{5F4500D7-CB45-4597-9E26-98BC616CF23E}" srcOrd="1" destOrd="0" presId="urn:microsoft.com/office/officeart/2005/8/layout/matrix1"/>
    <dgm:cxn modelId="{4E40677F-5619-4BDF-BFA7-6221990100AB}" type="presOf" srcId="{CB6DA343-4325-434C-BED7-25594490158F}" destId="{2C3A91BE-3609-4E01-850F-2BD0347DDAC2}" srcOrd="1" destOrd="0" presId="urn:microsoft.com/office/officeart/2005/8/layout/matrix1"/>
    <dgm:cxn modelId="{4F687292-1347-4F97-83D4-30D09F7E77B5}" srcId="{F1754B15-5BE2-4E17-B610-FB50E78D76E9}" destId="{0A8E31E1-143F-4E52-A013-D919B6533211}" srcOrd="3" destOrd="0" parTransId="{11DC4D19-63FB-4619-B8C0-AC5AC3D2FC90}" sibTransId="{B4C826E2-7E4F-4848-A88F-66BC576A6EA4}"/>
    <dgm:cxn modelId="{0800FC92-3D9B-4078-85E5-99B8AA8C06E1}" type="presOf" srcId="{F1754B15-5BE2-4E17-B610-FB50E78D76E9}" destId="{3D6099DE-6521-4FF3-BDF1-9C43BCCC96E8}" srcOrd="0" destOrd="0" presId="urn:microsoft.com/office/officeart/2005/8/layout/matrix1"/>
    <dgm:cxn modelId="{7632D5AB-701C-4DD8-92F8-8A8F095177B5}" type="presOf" srcId="{21D1E235-B7DC-407C-ABBE-BCD80D00141A}" destId="{2C97EE46-2BF8-4242-B182-8722143349CA}" srcOrd="1" destOrd="0" presId="urn:microsoft.com/office/officeart/2005/8/layout/matrix1"/>
    <dgm:cxn modelId="{2FBADCC5-940B-4182-AF6B-397ACD734C04}" srcId="{F1754B15-5BE2-4E17-B610-FB50E78D76E9}" destId="{0D612246-EBEB-4284-ADCC-8E9C38BA6822}" srcOrd="2" destOrd="0" parTransId="{0B164B24-E605-4550-827D-9879925791D8}" sibTransId="{0A717C1C-9281-489C-857C-A2029E96BA6B}"/>
    <dgm:cxn modelId="{2B03A3D9-3E0D-4EA7-921E-B691F1277E12}" srcId="{F1754B15-5BE2-4E17-B610-FB50E78D76E9}" destId="{21D1E235-B7DC-407C-ABBE-BCD80D00141A}" srcOrd="1" destOrd="0" parTransId="{8D964491-86F8-46FB-A30F-F3DCA77F7225}" sibTransId="{FEFBA918-1E6B-4868-AAFB-4B7D2F51D254}"/>
    <dgm:cxn modelId="{8B9EF9D9-0E30-4C4D-8FD9-F0F53609EB1D}" type="presOf" srcId="{CB6DA343-4325-434C-BED7-25594490158F}" destId="{B54E0E82-6ED9-4A32-B1B1-E5B44CF1EDDB}" srcOrd="0" destOrd="0" presId="urn:microsoft.com/office/officeart/2005/8/layout/matrix1"/>
    <dgm:cxn modelId="{6C001BDE-8EAD-4194-A612-9CCF67881425}" type="presOf" srcId="{0D612246-EBEB-4284-ADCC-8E9C38BA6822}" destId="{2A6CB161-D1EF-499E-B3D6-DBD6553122FE}" srcOrd="0" destOrd="0" presId="urn:microsoft.com/office/officeart/2005/8/layout/matrix1"/>
    <dgm:cxn modelId="{E585FAE6-9458-4E69-84D5-D574EFBC6241}" type="presOf" srcId="{0A8E31E1-143F-4E52-A013-D919B6533211}" destId="{6567B524-6A26-4516-AC6B-D0BDB3735940}" srcOrd="0" destOrd="0" presId="urn:microsoft.com/office/officeart/2005/8/layout/matrix1"/>
    <dgm:cxn modelId="{381896FE-0904-4A57-BDC3-7F702D4E64DC}" type="presOf" srcId="{0A8E31E1-143F-4E52-A013-D919B6533211}" destId="{AC1A3E3F-30DB-40DF-A190-C51E0B5268D4}" srcOrd="1" destOrd="0" presId="urn:microsoft.com/office/officeart/2005/8/layout/matrix1"/>
    <dgm:cxn modelId="{261907E6-E087-47E1-82F9-79C502E96CFE}" type="presParOf" srcId="{F614847A-CBE2-447B-A056-09200215EA5E}" destId="{34D8C7C6-9139-4105-B8BA-2CCC3DD4059C}" srcOrd="0" destOrd="0" presId="urn:microsoft.com/office/officeart/2005/8/layout/matrix1"/>
    <dgm:cxn modelId="{33937DEB-E99D-433E-AB6D-A5102349EA9F}" type="presParOf" srcId="{34D8C7C6-9139-4105-B8BA-2CCC3DD4059C}" destId="{B54E0E82-6ED9-4A32-B1B1-E5B44CF1EDDB}" srcOrd="0" destOrd="0" presId="urn:microsoft.com/office/officeart/2005/8/layout/matrix1"/>
    <dgm:cxn modelId="{0E7FC549-D2B3-4C0B-B4A4-3784B9D9DC24}" type="presParOf" srcId="{34D8C7C6-9139-4105-B8BA-2CCC3DD4059C}" destId="{2C3A91BE-3609-4E01-850F-2BD0347DDAC2}" srcOrd="1" destOrd="0" presId="urn:microsoft.com/office/officeart/2005/8/layout/matrix1"/>
    <dgm:cxn modelId="{C5FC05A1-5A3F-45AC-AA7F-5824AEC479B3}" type="presParOf" srcId="{34D8C7C6-9139-4105-B8BA-2CCC3DD4059C}" destId="{5FC5A526-E5C9-49CB-9AA3-AABA92704E16}" srcOrd="2" destOrd="0" presId="urn:microsoft.com/office/officeart/2005/8/layout/matrix1"/>
    <dgm:cxn modelId="{993D16D9-0256-4CEA-B6C7-1612710CFECC}" type="presParOf" srcId="{34D8C7C6-9139-4105-B8BA-2CCC3DD4059C}" destId="{2C97EE46-2BF8-4242-B182-8722143349CA}" srcOrd="3" destOrd="0" presId="urn:microsoft.com/office/officeart/2005/8/layout/matrix1"/>
    <dgm:cxn modelId="{4FF2D7E8-F882-44C8-8DD4-CF9697B59BA0}" type="presParOf" srcId="{34D8C7C6-9139-4105-B8BA-2CCC3DD4059C}" destId="{2A6CB161-D1EF-499E-B3D6-DBD6553122FE}" srcOrd="4" destOrd="0" presId="urn:microsoft.com/office/officeart/2005/8/layout/matrix1"/>
    <dgm:cxn modelId="{08616A4C-F4E0-440D-A5ED-2686E6B7FD6E}" type="presParOf" srcId="{34D8C7C6-9139-4105-B8BA-2CCC3DD4059C}" destId="{5F4500D7-CB45-4597-9E26-98BC616CF23E}" srcOrd="5" destOrd="0" presId="urn:microsoft.com/office/officeart/2005/8/layout/matrix1"/>
    <dgm:cxn modelId="{E49516BF-783B-468F-B67A-A7771BD6A62E}" type="presParOf" srcId="{34D8C7C6-9139-4105-B8BA-2CCC3DD4059C}" destId="{6567B524-6A26-4516-AC6B-D0BDB3735940}" srcOrd="6" destOrd="0" presId="urn:microsoft.com/office/officeart/2005/8/layout/matrix1"/>
    <dgm:cxn modelId="{5A5F41D0-E3FF-4256-8793-582994B5A55F}" type="presParOf" srcId="{34D8C7C6-9139-4105-B8BA-2CCC3DD4059C}" destId="{AC1A3E3F-30DB-40DF-A190-C51E0B5268D4}" srcOrd="7" destOrd="0" presId="urn:microsoft.com/office/officeart/2005/8/layout/matrix1"/>
    <dgm:cxn modelId="{75399FF1-9F43-497C-9B77-CB8FDC3BBC88}" type="presParOf" srcId="{F614847A-CBE2-447B-A056-09200215EA5E}" destId="{3D6099DE-6521-4FF3-BDF1-9C43BCCC96E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91843-1856-48CB-BB48-064AC59F0E55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D5DDCC-50E4-4003-8F08-F6CE4B54D552}">
      <dgm:prSet phldrT="[Metin]"/>
      <dgm:spPr/>
      <dgm:t>
        <a:bodyPr/>
        <a:lstStyle/>
        <a:p>
          <a:r>
            <a:rPr lang="tr-T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 öğrencilerimizle daha etkin iletişim kurabilmek, onların kişisel gelişimlerine katkı sunabilmek ve çağdaş bireyler olmalarını sağlamak için etkinlikler düzenlenmektedir.</a:t>
          </a:r>
        </a:p>
      </dgm:t>
    </dgm:pt>
    <dgm:pt modelId="{70004853-EB87-4C0E-9EE1-4A7B5BCABD74}" type="parTrans" cxnId="{B77DA855-61F1-44D1-B5BF-0BB51370FB2A}">
      <dgm:prSet/>
      <dgm:spPr/>
      <dgm:t>
        <a:bodyPr/>
        <a:lstStyle/>
        <a:p>
          <a:endParaRPr lang="tr-TR"/>
        </a:p>
      </dgm:t>
    </dgm:pt>
    <dgm:pt modelId="{E57F9740-2AF0-4EB0-BF98-58EB0209DF0A}" type="sibTrans" cxnId="{B77DA855-61F1-44D1-B5BF-0BB51370FB2A}">
      <dgm:prSet/>
      <dgm:spPr/>
      <dgm:t>
        <a:bodyPr/>
        <a:lstStyle/>
        <a:p>
          <a:endParaRPr lang="tr-TR"/>
        </a:p>
      </dgm:t>
    </dgm:pt>
    <dgm:pt modelId="{953853CE-F1E8-4069-AE84-ABEB49A909C1}">
      <dgm:prSet phldrT="[Metin]"/>
      <dgm:spPr/>
      <dgm:t>
        <a:bodyPr/>
        <a:lstStyle/>
        <a:p>
          <a:r>
            <a:rPr lang="tr-TR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Bursiyerlerimizin</a:t>
          </a:r>
          <a:r>
            <a:rPr lang="tr-T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Dernek’le bağlantılarını pekiştirmek için Dernek bünyesinde faaliyet gösteren komite, komisyon ve kulüp çalışmalarına davet edilmektedirler.</a:t>
          </a:r>
        </a:p>
      </dgm:t>
    </dgm:pt>
    <dgm:pt modelId="{623DFBE4-F715-4D54-831D-4D2F4D5EA10B}" type="parTrans" cxnId="{E2F77876-F8FC-4BA1-B340-53EF1ECECC7F}">
      <dgm:prSet/>
      <dgm:spPr/>
      <dgm:t>
        <a:bodyPr/>
        <a:lstStyle/>
        <a:p>
          <a:endParaRPr lang="tr-TR"/>
        </a:p>
      </dgm:t>
    </dgm:pt>
    <dgm:pt modelId="{F03F517D-14D0-48E4-9B04-8E7B62C8EAA9}" type="sibTrans" cxnId="{E2F77876-F8FC-4BA1-B340-53EF1ECECC7F}">
      <dgm:prSet/>
      <dgm:spPr/>
      <dgm:t>
        <a:bodyPr/>
        <a:lstStyle/>
        <a:p>
          <a:endParaRPr lang="tr-TR"/>
        </a:p>
      </dgm:t>
    </dgm:pt>
    <dgm:pt modelId="{7DC8CE0A-4105-4AF1-ABF7-2679AD4E58CE}" type="pres">
      <dgm:prSet presAssocID="{3A191843-1856-48CB-BB48-064AC59F0E5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B9AEA9B-3A9C-4E9B-A87A-F18A860F664D}" type="pres">
      <dgm:prSet presAssocID="{62D5DDCC-50E4-4003-8F08-F6CE4B54D552}" presName="circle1" presStyleLbl="node1" presStyleIdx="0" presStyleCnt="2"/>
      <dgm:spPr/>
    </dgm:pt>
    <dgm:pt modelId="{5F8159D5-2877-4663-BD02-64EF0F8D4777}" type="pres">
      <dgm:prSet presAssocID="{62D5DDCC-50E4-4003-8F08-F6CE4B54D552}" presName="space" presStyleCnt="0"/>
      <dgm:spPr/>
    </dgm:pt>
    <dgm:pt modelId="{665B4983-9D18-47BD-B5A6-685F94E1EC56}" type="pres">
      <dgm:prSet presAssocID="{62D5DDCC-50E4-4003-8F08-F6CE4B54D552}" presName="rect1" presStyleLbl="alignAcc1" presStyleIdx="0" presStyleCnt="2"/>
      <dgm:spPr/>
    </dgm:pt>
    <dgm:pt modelId="{80CB250A-8F1F-47D4-81A6-6D2E64B3BCC9}" type="pres">
      <dgm:prSet presAssocID="{953853CE-F1E8-4069-AE84-ABEB49A909C1}" presName="vertSpace2" presStyleLbl="node1" presStyleIdx="0" presStyleCnt="2"/>
      <dgm:spPr/>
    </dgm:pt>
    <dgm:pt modelId="{69994C3E-40B0-44B1-AAEF-B4581C262765}" type="pres">
      <dgm:prSet presAssocID="{953853CE-F1E8-4069-AE84-ABEB49A909C1}" presName="circle2" presStyleLbl="node1" presStyleIdx="1" presStyleCnt="2"/>
      <dgm:spPr/>
    </dgm:pt>
    <dgm:pt modelId="{B018BC8A-91E5-4330-BCA6-A5A615D273A8}" type="pres">
      <dgm:prSet presAssocID="{953853CE-F1E8-4069-AE84-ABEB49A909C1}" presName="rect2" presStyleLbl="alignAcc1" presStyleIdx="1" presStyleCnt="2"/>
      <dgm:spPr/>
    </dgm:pt>
    <dgm:pt modelId="{066071CB-30E8-4A97-9B3F-D9BE81442D73}" type="pres">
      <dgm:prSet presAssocID="{62D5DDCC-50E4-4003-8F08-F6CE4B54D552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BE3B6D1-D417-49B2-819F-55EBAE7313C2}" type="pres">
      <dgm:prSet presAssocID="{953853CE-F1E8-4069-AE84-ABEB49A909C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45E4C518-D795-4D0A-B69C-BDCFBCAFB324}" type="presOf" srcId="{953853CE-F1E8-4069-AE84-ABEB49A909C1}" destId="{BBE3B6D1-D417-49B2-819F-55EBAE7313C2}" srcOrd="1" destOrd="0" presId="urn:microsoft.com/office/officeart/2005/8/layout/target3"/>
    <dgm:cxn modelId="{365A6274-9C87-4A30-A2F8-B24C85F0FE35}" type="presOf" srcId="{62D5DDCC-50E4-4003-8F08-F6CE4B54D552}" destId="{066071CB-30E8-4A97-9B3F-D9BE81442D73}" srcOrd="1" destOrd="0" presId="urn:microsoft.com/office/officeart/2005/8/layout/target3"/>
    <dgm:cxn modelId="{B77DA855-61F1-44D1-B5BF-0BB51370FB2A}" srcId="{3A191843-1856-48CB-BB48-064AC59F0E55}" destId="{62D5DDCC-50E4-4003-8F08-F6CE4B54D552}" srcOrd="0" destOrd="0" parTransId="{70004853-EB87-4C0E-9EE1-4A7B5BCABD74}" sibTransId="{E57F9740-2AF0-4EB0-BF98-58EB0209DF0A}"/>
    <dgm:cxn modelId="{E2F77876-F8FC-4BA1-B340-53EF1ECECC7F}" srcId="{3A191843-1856-48CB-BB48-064AC59F0E55}" destId="{953853CE-F1E8-4069-AE84-ABEB49A909C1}" srcOrd="1" destOrd="0" parTransId="{623DFBE4-F715-4D54-831D-4D2F4D5EA10B}" sibTransId="{F03F517D-14D0-48E4-9B04-8E7B62C8EAA9}"/>
    <dgm:cxn modelId="{F9A4318E-DA87-4D04-9BBB-0F89F6A6DBB7}" type="presOf" srcId="{3A191843-1856-48CB-BB48-064AC59F0E55}" destId="{7DC8CE0A-4105-4AF1-ABF7-2679AD4E58CE}" srcOrd="0" destOrd="0" presId="urn:microsoft.com/office/officeart/2005/8/layout/target3"/>
    <dgm:cxn modelId="{20AE1D9B-5A1E-4953-B8A0-F4EFB345481C}" type="presOf" srcId="{62D5DDCC-50E4-4003-8F08-F6CE4B54D552}" destId="{665B4983-9D18-47BD-B5A6-685F94E1EC56}" srcOrd="0" destOrd="0" presId="urn:microsoft.com/office/officeart/2005/8/layout/target3"/>
    <dgm:cxn modelId="{0D8406DC-E7B4-46DE-A860-24DE54E0F7F3}" type="presOf" srcId="{953853CE-F1E8-4069-AE84-ABEB49A909C1}" destId="{B018BC8A-91E5-4330-BCA6-A5A615D273A8}" srcOrd="0" destOrd="0" presId="urn:microsoft.com/office/officeart/2005/8/layout/target3"/>
    <dgm:cxn modelId="{1E0716BD-631F-4776-ADA0-8865FED759BB}" type="presParOf" srcId="{7DC8CE0A-4105-4AF1-ABF7-2679AD4E58CE}" destId="{6B9AEA9B-3A9C-4E9B-A87A-F18A860F664D}" srcOrd="0" destOrd="0" presId="urn:microsoft.com/office/officeart/2005/8/layout/target3"/>
    <dgm:cxn modelId="{28498A1E-20F9-4859-8D84-F59F054E576D}" type="presParOf" srcId="{7DC8CE0A-4105-4AF1-ABF7-2679AD4E58CE}" destId="{5F8159D5-2877-4663-BD02-64EF0F8D4777}" srcOrd="1" destOrd="0" presId="urn:microsoft.com/office/officeart/2005/8/layout/target3"/>
    <dgm:cxn modelId="{73FEC86F-90BB-4EE3-ADB1-AAAFE0BABA5A}" type="presParOf" srcId="{7DC8CE0A-4105-4AF1-ABF7-2679AD4E58CE}" destId="{665B4983-9D18-47BD-B5A6-685F94E1EC56}" srcOrd="2" destOrd="0" presId="urn:microsoft.com/office/officeart/2005/8/layout/target3"/>
    <dgm:cxn modelId="{4842F68A-D1D1-48DF-ACA7-D03063E7CE08}" type="presParOf" srcId="{7DC8CE0A-4105-4AF1-ABF7-2679AD4E58CE}" destId="{80CB250A-8F1F-47D4-81A6-6D2E64B3BCC9}" srcOrd="3" destOrd="0" presId="urn:microsoft.com/office/officeart/2005/8/layout/target3"/>
    <dgm:cxn modelId="{3BAB938A-1012-4427-A9E3-C23BFD2ADCB1}" type="presParOf" srcId="{7DC8CE0A-4105-4AF1-ABF7-2679AD4E58CE}" destId="{69994C3E-40B0-44B1-AAEF-B4581C262765}" srcOrd="4" destOrd="0" presId="urn:microsoft.com/office/officeart/2005/8/layout/target3"/>
    <dgm:cxn modelId="{E69108EB-E47A-482C-9D12-9852E5D1C463}" type="presParOf" srcId="{7DC8CE0A-4105-4AF1-ABF7-2679AD4E58CE}" destId="{B018BC8A-91E5-4330-BCA6-A5A615D273A8}" srcOrd="5" destOrd="0" presId="urn:microsoft.com/office/officeart/2005/8/layout/target3"/>
    <dgm:cxn modelId="{8FB25230-EA51-4582-8F18-6E5AE4F44D2F}" type="presParOf" srcId="{7DC8CE0A-4105-4AF1-ABF7-2679AD4E58CE}" destId="{066071CB-30E8-4A97-9B3F-D9BE81442D73}" srcOrd="6" destOrd="0" presId="urn:microsoft.com/office/officeart/2005/8/layout/target3"/>
    <dgm:cxn modelId="{7F366F6A-B42E-4A70-95EB-C984B2267DEB}" type="presParOf" srcId="{7DC8CE0A-4105-4AF1-ABF7-2679AD4E58CE}" destId="{BBE3B6D1-D417-49B2-819F-55EBAE7313C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A8C40-820F-44CB-8424-E727A6BD8E9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D6123E-3FC6-49B4-BFC4-0B737EF110E9}" type="pres">
      <dgm:prSet presAssocID="{E29A8C40-820F-44CB-8424-E727A6BD8E9B}" presName="linearFlow" presStyleCnt="0">
        <dgm:presLayoutVars>
          <dgm:dir/>
          <dgm:resizeHandles val="exact"/>
        </dgm:presLayoutVars>
      </dgm:prSet>
      <dgm:spPr/>
    </dgm:pt>
  </dgm:ptLst>
  <dgm:cxnLst>
    <dgm:cxn modelId="{ED970E93-C7BC-4C84-B75A-65C7CE8A38C7}" type="presOf" srcId="{E29A8C40-820F-44CB-8424-E727A6BD8E9B}" destId="{DFD6123E-3FC6-49B4-BFC4-0B737EF110E9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58FF17-D948-4B5D-B3B3-137AA41319B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1B082D5-B7F0-4830-9AB9-3ABC69A2BCC5}">
      <dgm:prSet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Aralık 2018 tarihinde TEMA Vakfı Genel Müdürü Oben Akyol’un katılımıyla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etkinliğimiz gerçekleştirildi. Yaklaşık 300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bursiyerimiz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söyleşiye katıldı.</a:t>
          </a:r>
        </a:p>
      </dgm:t>
    </dgm:pt>
    <dgm:pt modelId="{E676D544-A61C-466E-BE60-A1F36C21CF80}" type="parTrans" cxnId="{94AF18A9-2ABF-46EC-8350-43D6782B0273}">
      <dgm:prSet/>
      <dgm:spPr/>
      <dgm:t>
        <a:bodyPr/>
        <a:lstStyle/>
        <a:p>
          <a:endParaRPr lang="tr-TR"/>
        </a:p>
      </dgm:t>
    </dgm:pt>
    <dgm:pt modelId="{D224DFFB-5C50-43F7-BCF0-D13C1BBBCD48}" type="sibTrans" cxnId="{94AF18A9-2ABF-46EC-8350-43D6782B0273}">
      <dgm:prSet/>
      <dgm:spPr/>
      <dgm:t>
        <a:bodyPr/>
        <a:lstStyle/>
        <a:p>
          <a:endParaRPr lang="tr-TR"/>
        </a:p>
      </dgm:t>
    </dgm:pt>
    <dgm:pt modelId="{92D95EDD-5E85-4BE6-B545-0B3F669117D1}">
      <dgm:prSet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Aralık 2018 tarihinde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bursiyerlerle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birlikte Yılbaşı kokteyl gerçekleştirildi. Yılbaşı kokteyline 400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bursiyerimiz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katıldı.</a:t>
          </a:r>
        </a:p>
      </dgm:t>
    </dgm:pt>
    <dgm:pt modelId="{C5ED2814-3CD3-4D9C-8AE6-D500451FC999}" type="parTrans" cxnId="{BD856065-CB5C-4630-8B26-B4F43E67B765}">
      <dgm:prSet/>
      <dgm:spPr/>
      <dgm:t>
        <a:bodyPr/>
        <a:lstStyle/>
        <a:p>
          <a:endParaRPr lang="tr-TR"/>
        </a:p>
      </dgm:t>
    </dgm:pt>
    <dgm:pt modelId="{33B995F2-600F-45AF-96EC-C028BBA9A798}" type="sibTrans" cxnId="{BD856065-CB5C-4630-8B26-B4F43E67B765}">
      <dgm:prSet/>
      <dgm:spPr/>
      <dgm:t>
        <a:bodyPr/>
        <a:lstStyle/>
        <a:p>
          <a:endParaRPr lang="tr-TR"/>
        </a:p>
      </dgm:t>
    </dgm:pt>
    <dgm:pt modelId="{73D5A6AD-A60A-4E79-9951-4ED14333260B}">
      <dgm:prSet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 fonu için destekte bulunan üyelerimiz ve ODTÜ dostlarının bağışladığı yaklaşık 500 hediye ile 31 Aralık yılbaşı gecesi burs fonu yararına hediye çekilişi gerçekleştirildi. Çekilişten 7190 TL gelir elde edildi.</a:t>
          </a:r>
        </a:p>
      </dgm:t>
    </dgm:pt>
    <dgm:pt modelId="{DF5343A6-68EC-43F2-84A3-AE765809D755}" type="parTrans" cxnId="{D6FF0D0E-0515-42EB-8348-7FBF33DFF31E}">
      <dgm:prSet/>
      <dgm:spPr/>
      <dgm:t>
        <a:bodyPr/>
        <a:lstStyle/>
        <a:p>
          <a:endParaRPr lang="tr-TR"/>
        </a:p>
      </dgm:t>
    </dgm:pt>
    <dgm:pt modelId="{BD06FE50-264C-499A-9E38-3C536024D2AF}" type="sibTrans" cxnId="{D6FF0D0E-0515-42EB-8348-7FBF33DFF31E}">
      <dgm:prSet/>
      <dgm:spPr/>
      <dgm:t>
        <a:bodyPr/>
        <a:lstStyle/>
        <a:p>
          <a:endParaRPr lang="tr-TR"/>
        </a:p>
      </dgm:t>
    </dgm:pt>
    <dgm:pt modelId="{6C407DD4-5E00-4E10-B046-71A71CDC4430}">
      <dgm:prSet/>
      <dgm:spPr/>
      <dgm:t>
        <a:bodyPr/>
        <a:lstStyle/>
        <a:p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Bursiyerlerimizin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Dernekle olan iletişimlerinizin gelişmesi adına, bu yıl mezun olacak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bursiyerlerimizi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4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 4 arkadaşı olmak üzere her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haftasonu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 öğrenciyi kahvaltıya davet ediyoruz.</a:t>
          </a:r>
        </a:p>
      </dgm:t>
    </dgm:pt>
    <dgm:pt modelId="{AE0E5A90-4D5A-458D-8143-61572DCE5A80}" type="parTrans" cxnId="{81287EE2-B252-49AA-99F2-343AEBD015A2}">
      <dgm:prSet/>
      <dgm:spPr/>
      <dgm:t>
        <a:bodyPr/>
        <a:lstStyle/>
        <a:p>
          <a:endParaRPr lang="tr-TR"/>
        </a:p>
      </dgm:t>
    </dgm:pt>
    <dgm:pt modelId="{CAF4D996-31D2-44EA-9E87-B7E077F9484A}" type="sibTrans" cxnId="{81287EE2-B252-49AA-99F2-343AEBD015A2}">
      <dgm:prSet/>
      <dgm:spPr/>
      <dgm:t>
        <a:bodyPr/>
        <a:lstStyle/>
        <a:p>
          <a:endParaRPr lang="tr-TR"/>
        </a:p>
      </dgm:t>
    </dgm:pt>
    <dgm:pt modelId="{B76A277E-8159-4B2F-9B18-DE6E87577725}" type="pres">
      <dgm:prSet presAssocID="{4858FF17-D948-4B5D-B3B3-137AA41319B6}" presName="Name0" presStyleCnt="0">
        <dgm:presLayoutVars>
          <dgm:dir/>
          <dgm:resizeHandles val="exact"/>
        </dgm:presLayoutVars>
      </dgm:prSet>
      <dgm:spPr/>
    </dgm:pt>
    <dgm:pt modelId="{1BCE11B8-50C6-4530-A561-EDC1FE3950EC}" type="pres">
      <dgm:prSet presAssocID="{D1B082D5-B7F0-4830-9AB9-3ABC69A2BCC5}" presName="Name5" presStyleLbl="vennNode1" presStyleIdx="0" presStyleCnt="4">
        <dgm:presLayoutVars>
          <dgm:bulletEnabled val="1"/>
        </dgm:presLayoutVars>
      </dgm:prSet>
      <dgm:spPr/>
    </dgm:pt>
    <dgm:pt modelId="{28700F70-F5B8-43A6-ADA9-52A848E3EB64}" type="pres">
      <dgm:prSet presAssocID="{D224DFFB-5C50-43F7-BCF0-D13C1BBBCD48}" presName="space" presStyleCnt="0"/>
      <dgm:spPr/>
    </dgm:pt>
    <dgm:pt modelId="{AB8554E4-F454-475D-9510-AA7C15C32CCA}" type="pres">
      <dgm:prSet presAssocID="{92D95EDD-5E85-4BE6-B545-0B3F669117D1}" presName="Name5" presStyleLbl="vennNode1" presStyleIdx="1" presStyleCnt="4">
        <dgm:presLayoutVars>
          <dgm:bulletEnabled val="1"/>
        </dgm:presLayoutVars>
      </dgm:prSet>
      <dgm:spPr/>
    </dgm:pt>
    <dgm:pt modelId="{0FFD7205-C0C6-476C-AD2B-A1B78D6E99CA}" type="pres">
      <dgm:prSet presAssocID="{33B995F2-600F-45AF-96EC-C028BBA9A798}" presName="space" presStyleCnt="0"/>
      <dgm:spPr/>
    </dgm:pt>
    <dgm:pt modelId="{31DCEB3A-662B-4BC0-B38E-AC0144D2A4E5}" type="pres">
      <dgm:prSet presAssocID="{73D5A6AD-A60A-4E79-9951-4ED14333260B}" presName="Name5" presStyleLbl="vennNode1" presStyleIdx="2" presStyleCnt="4">
        <dgm:presLayoutVars>
          <dgm:bulletEnabled val="1"/>
        </dgm:presLayoutVars>
      </dgm:prSet>
      <dgm:spPr/>
    </dgm:pt>
    <dgm:pt modelId="{C876186D-BF0F-48B6-9C4D-B60EE054069B}" type="pres">
      <dgm:prSet presAssocID="{BD06FE50-264C-499A-9E38-3C536024D2AF}" presName="space" presStyleCnt="0"/>
      <dgm:spPr/>
    </dgm:pt>
    <dgm:pt modelId="{398D2F8B-C41A-4CF3-BF26-A0B5A7F3D0C1}" type="pres">
      <dgm:prSet presAssocID="{6C407DD4-5E00-4E10-B046-71A71CDC4430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6FF0D0E-0515-42EB-8348-7FBF33DFF31E}" srcId="{4858FF17-D948-4B5D-B3B3-137AA41319B6}" destId="{73D5A6AD-A60A-4E79-9951-4ED14333260B}" srcOrd="2" destOrd="0" parTransId="{DF5343A6-68EC-43F2-84A3-AE765809D755}" sibTransId="{BD06FE50-264C-499A-9E38-3C536024D2AF}"/>
    <dgm:cxn modelId="{A1BF0A1C-4BA4-4D0C-B497-814EC99FE890}" type="presOf" srcId="{D1B082D5-B7F0-4830-9AB9-3ABC69A2BCC5}" destId="{1BCE11B8-50C6-4530-A561-EDC1FE3950EC}" srcOrd="0" destOrd="0" presId="urn:microsoft.com/office/officeart/2005/8/layout/venn3"/>
    <dgm:cxn modelId="{DB01A638-056B-460C-A81B-AF05837426AE}" type="presOf" srcId="{4858FF17-D948-4B5D-B3B3-137AA41319B6}" destId="{B76A277E-8159-4B2F-9B18-DE6E87577725}" srcOrd="0" destOrd="0" presId="urn:microsoft.com/office/officeart/2005/8/layout/venn3"/>
    <dgm:cxn modelId="{BD856065-CB5C-4630-8B26-B4F43E67B765}" srcId="{4858FF17-D948-4B5D-B3B3-137AA41319B6}" destId="{92D95EDD-5E85-4BE6-B545-0B3F669117D1}" srcOrd="1" destOrd="0" parTransId="{C5ED2814-3CD3-4D9C-8AE6-D500451FC999}" sibTransId="{33B995F2-600F-45AF-96EC-C028BBA9A798}"/>
    <dgm:cxn modelId="{10AA8F8E-F76F-413A-941A-79AAD0475C60}" type="presOf" srcId="{92D95EDD-5E85-4BE6-B545-0B3F669117D1}" destId="{AB8554E4-F454-475D-9510-AA7C15C32CCA}" srcOrd="0" destOrd="0" presId="urn:microsoft.com/office/officeart/2005/8/layout/venn3"/>
    <dgm:cxn modelId="{8BA2FAA0-5112-474F-9238-C7EA5E2B14B8}" type="presOf" srcId="{6C407DD4-5E00-4E10-B046-71A71CDC4430}" destId="{398D2F8B-C41A-4CF3-BF26-A0B5A7F3D0C1}" srcOrd="0" destOrd="0" presId="urn:microsoft.com/office/officeart/2005/8/layout/venn3"/>
    <dgm:cxn modelId="{94AF18A9-2ABF-46EC-8350-43D6782B0273}" srcId="{4858FF17-D948-4B5D-B3B3-137AA41319B6}" destId="{D1B082D5-B7F0-4830-9AB9-3ABC69A2BCC5}" srcOrd="0" destOrd="0" parTransId="{E676D544-A61C-466E-BE60-A1F36C21CF80}" sibTransId="{D224DFFB-5C50-43F7-BCF0-D13C1BBBCD48}"/>
    <dgm:cxn modelId="{C8ED29AB-84D1-4EEE-8B61-87FBE2EE83FF}" type="presOf" srcId="{73D5A6AD-A60A-4E79-9951-4ED14333260B}" destId="{31DCEB3A-662B-4BC0-B38E-AC0144D2A4E5}" srcOrd="0" destOrd="0" presId="urn:microsoft.com/office/officeart/2005/8/layout/venn3"/>
    <dgm:cxn modelId="{81287EE2-B252-49AA-99F2-343AEBD015A2}" srcId="{4858FF17-D948-4B5D-B3B3-137AA41319B6}" destId="{6C407DD4-5E00-4E10-B046-71A71CDC4430}" srcOrd="3" destOrd="0" parTransId="{AE0E5A90-4D5A-458D-8143-61572DCE5A80}" sibTransId="{CAF4D996-31D2-44EA-9E87-B7E077F9484A}"/>
    <dgm:cxn modelId="{147AEF4E-9B99-488C-A1D9-565B2BF0E3D7}" type="presParOf" srcId="{B76A277E-8159-4B2F-9B18-DE6E87577725}" destId="{1BCE11B8-50C6-4530-A561-EDC1FE3950EC}" srcOrd="0" destOrd="0" presId="urn:microsoft.com/office/officeart/2005/8/layout/venn3"/>
    <dgm:cxn modelId="{E4602490-A4D8-4805-B01D-1E5F6646C543}" type="presParOf" srcId="{B76A277E-8159-4B2F-9B18-DE6E87577725}" destId="{28700F70-F5B8-43A6-ADA9-52A848E3EB64}" srcOrd="1" destOrd="0" presId="urn:microsoft.com/office/officeart/2005/8/layout/venn3"/>
    <dgm:cxn modelId="{9763B572-F0F0-4684-8DD3-E84CA9BCB9BA}" type="presParOf" srcId="{B76A277E-8159-4B2F-9B18-DE6E87577725}" destId="{AB8554E4-F454-475D-9510-AA7C15C32CCA}" srcOrd="2" destOrd="0" presId="urn:microsoft.com/office/officeart/2005/8/layout/venn3"/>
    <dgm:cxn modelId="{9544B2AC-68BD-4478-90C4-BF2AD5C20945}" type="presParOf" srcId="{B76A277E-8159-4B2F-9B18-DE6E87577725}" destId="{0FFD7205-C0C6-476C-AD2B-A1B78D6E99CA}" srcOrd="3" destOrd="0" presId="urn:microsoft.com/office/officeart/2005/8/layout/venn3"/>
    <dgm:cxn modelId="{12AEE2A2-7AB6-4492-AEC4-4F0BEB9B13F6}" type="presParOf" srcId="{B76A277E-8159-4B2F-9B18-DE6E87577725}" destId="{31DCEB3A-662B-4BC0-B38E-AC0144D2A4E5}" srcOrd="4" destOrd="0" presId="urn:microsoft.com/office/officeart/2005/8/layout/venn3"/>
    <dgm:cxn modelId="{C053000D-0AE3-4F9C-B022-00889E247504}" type="presParOf" srcId="{B76A277E-8159-4B2F-9B18-DE6E87577725}" destId="{C876186D-BF0F-48B6-9C4D-B60EE054069B}" srcOrd="5" destOrd="0" presId="urn:microsoft.com/office/officeart/2005/8/layout/venn3"/>
    <dgm:cxn modelId="{F878556A-6322-41F9-B435-1A435FFE509A}" type="presParOf" srcId="{B76A277E-8159-4B2F-9B18-DE6E87577725}" destId="{398D2F8B-C41A-4CF3-BF26-A0B5A7F3D0C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8FC25-1081-4039-B99F-82487D88AB6D}">
      <dsp:nvSpPr>
        <dsp:cNvPr id="0" name=""/>
        <dsp:cNvSpPr/>
      </dsp:nvSpPr>
      <dsp:spPr>
        <a:xfrm>
          <a:off x="0" y="229878"/>
          <a:ext cx="10771386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Burs komitesi tarafından gözden geçirilen burs başvuru programı ve kriterleri, yazılım firması tarafından güncellendi.</a:t>
          </a:r>
        </a:p>
      </dsp:txBody>
      <dsp:txXfrm>
        <a:off x="34954" y="264832"/>
        <a:ext cx="10701478" cy="646132"/>
      </dsp:txXfrm>
    </dsp:sp>
    <dsp:sp modelId="{A956ED24-9174-4E14-8BAA-D7AF8E9ACF1B}">
      <dsp:nvSpPr>
        <dsp:cNvPr id="0" name=""/>
        <dsp:cNvSpPr/>
      </dsp:nvSpPr>
      <dsp:spPr>
        <a:xfrm>
          <a:off x="0" y="997758"/>
          <a:ext cx="10771386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15.06.2018 tarihinde güncellenen burs programı ile yeni dönem başvuruları için burs başvuru sayfası açıldı ve burs başvuruları alınmaya başlandı.</a:t>
          </a:r>
        </a:p>
      </dsp:txBody>
      <dsp:txXfrm>
        <a:off x="34954" y="1032712"/>
        <a:ext cx="10701478" cy="646132"/>
      </dsp:txXfrm>
    </dsp:sp>
    <dsp:sp modelId="{A101B8D7-425B-4F5C-9E35-9745346D21F6}">
      <dsp:nvSpPr>
        <dsp:cNvPr id="0" name=""/>
        <dsp:cNvSpPr/>
      </dsp:nvSpPr>
      <dsp:spPr>
        <a:xfrm>
          <a:off x="0" y="1765638"/>
          <a:ext cx="10771386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06.07.2018 tarihinde gerçekleşen mezuniyet töreninde ve 15.09.2018 tarihindeki Mezunlar gününde burs komitesi standı açıldı. Stantta burs fonu yararına satışlar gerçekleştirildi. Broşür dağıtımı ile tanıtımımız yapıldı.</a:t>
          </a:r>
        </a:p>
      </dsp:txBody>
      <dsp:txXfrm>
        <a:off x="34954" y="1800592"/>
        <a:ext cx="10701478" cy="646132"/>
      </dsp:txXfrm>
    </dsp:sp>
    <dsp:sp modelId="{2C0527BF-A8DA-4DAC-93D6-244A13C52D84}">
      <dsp:nvSpPr>
        <dsp:cNvPr id="0" name=""/>
        <dsp:cNvSpPr/>
      </dsp:nvSpPr>
      <dsp:spPr>
        <a:xfrm>
          <a:off x="0" y="2533518"/>
          <a:ext cx="10771386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19 Eylül’de gerçekleşen “ODTÜ Ailesine Hoş Geldiniz” kokteylinde, ODTÜ’yü kazanan öğrencilere broşür dağıtımı ile burs duyurumuzu gerçekleştirdik.</a:t>
          </a:r>
        </a:p>
      </dsp:txBody>
      <dsp:txXfrm>
        <a:off x="34954" y="2568472"/>
        <a:ext cx="10701478" cy="646132"/>
      </dsp:txXfrm>
    </dsp:sp>
    <dsp:sp modelId="{324944D2-8EAE-4766-A167-A4F2F40BCAE9}">
      <dsp:nvSpPr>
        <dsp:cNvPr id="0" name=""/>
        <dsp:cNvSpPr/>
      </dsp:nvSpPr>
      <dsp:spPr>
        <a:xfrm>
          <a:off x="0" y="3301398"/>
          <a:ext cx="10771386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Yaz döneminde ara verilen komite toplantılarına Eylül ayı itibariyle yeniden başlandı. 2018-2019 döneminde gerçekleşecek </a:t>
          </a:r>
          <a:r>
            <a:rPr lang="tr-TR" sz="1800" kern="1200" dirty="0" err="1"/>
            <a:t>bursiyer</a:t>
          </a:r>
          <a:r>
            <a:rPr lang="tr-TR" sz="1800" kern="1200" dirty="0"/>
            <a:t> etkinlikleri ve mülakat dönemi planlamalarına başlandı.</a:t>
          </a:r>
        </a:p>
      </dsp:txBody>
      <dsp:txXfrm>
        <a:off x="34954" y="3336352"/>
        <a:ext cx="10701478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E0E82-6ED9-4A32-B1B1-E5B44CF1EDDB}">
      <dsp:nvSpPr>
        <dsp:cNvPr id="0" name=""/>
        <dsp:cNvSpPr/>
      </dsp:nvSpPr>
      <dsp:spPr>
        <a:xfrm rot="16200000">
          <a:off x="1793652" y="-1169510"/>
          <a:ext cx="1549713" cy="388873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238 Tam Burs</a:t>
          </a:r>
        </a:p>
      </dsp:txBody>
      <dsp:txXfrm rot="5400000">
        <a:off x="624142" y="0"/>
        <a:ext cx="3888734" cy="1162285"/>
      </dsp:txXfrm>
    </dsp:sp>
    <dsp:sp modelId="{5FC5A526-E5C9-49CB-9AA3-AABA92704E16}">
      <dsp:nvSpPr>
        <dsp:cNvPr id="0" name=""/>
        <dsp:cNvSpPr/>
      </dsp:nvSpPr>
      <dsp:spPr>
        <a:xfrm>
          <a:off x="3888734" y="151732"/>
          <a:ext cx="3888734" cy="1549713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hade val="15000"/>
                <a:satMod val="180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hade val="45000"/>
                <a:satMod val="170000"/>
              </a:schemeClr>
            </a:gs>
            <a:gs pos="70000">
              <a:schemeClr val="accent3">
                <a:hueOff val="903533"/>
                <a:satOff val="33333"/>
                <a:lumOff val="-490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903533"/>
              <a:satOff val="33333"/>
              <a:lumOff val="-490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24 Tam Yardım</a:t>
          </a:r>
        </a:p>
      </dsp:txBody>
      <dsp:txXfrm>
        <a:off x="3888734" y="151732"/>
        <a:ext cx="3888734" cy="1162285"/>
      </dsp:txXfrm>
    </dsp:sp>
    <dsp:sp modelId="{2A6CB161-D1EF-499E-B3D6-DBD6553122FE}">
      <dsp:nvSpPr>
        <dsp:cNvPr id="0" name=""/>
        <dsp:cNvSpPr/>
      </dsp:nvSpPr>
      <dsp:spPr>
        <a:xfrm rot="10800000">
          <a:off x="0" y="1407108"/>
          <a:ext cx="3888734" cy="1549713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hade val="15000"/>
                <a:satMod val="180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hade val="45000"/>
                <a:satMod val="170000"/>
              </a:schemeClr>
            </a:gs>
            <a:gs pos="70000">
              <a:schemeClr val="accent3">
                <a:hueOff val="1807066"/>
                <a:satOff val="66667"/>
                <a:lumOff val="-980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807066"/>
              <a:satOff val="66667"/>
              <a:lumOff val="-980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267 Yarım Burs</a:t>
          </a:r>
        </a:p>
      </dsp:txBody>
      <dsp:txXfrm rot="10800000">
        <a:off x="0" y="1794537"/>
        <a:ext cx="3888734" cy="1162285"/>
      </dsp:txXfrm>
    </dsp:sp>
    <dsp:sp modelId="{6567B524-6A26-4516-AC6B-D0BDB3735940}">
      <dsp:nvSpPr>
        <dsp:cNvPr id="0" name=""/>
        <dsp:cNvSpPr/>
      </dsp:nvSpPr>
      <dsp:spPr>
        <a:xfrm rot="5400000">
          <a:off x="4833203" y="380203"/>
          <a:ext cx="1549713" cy="3888734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15000"/>
                <a:satMod val="180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hade val="45000"/>
                <a:satMod val="170000"/>
              </a:schemeClr>
            </a:gs>
            <a:gs pos="70000">
              <a:schemeClr val="accent3">
                <a:hueOff val="2710599"/>
                <a:satOff val="100000"/>
                <a:lumOff val="-1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2710599"/>
              <a:satOff val="100000"/>
              <a:lumOff val="-1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10 Yarım Yardım</a:t>
          </a:r>
        </a:p>
      </dsp:txBody>
      <dsp:txXfrm rot="-5400000">
        <a:off x="3663693" y="1937141"/>
        <a:ext cx="3888734" cy="1162285"/>
      </dsp:txXfrm>
    </dsp:sp>
    <dsp:sp modelId="{3D6099DE-6521-4FF3-BDF1-9C43BCCC96E8}">
      <dsp:nvSpPr>
        <dsp:cNvPr id="0" name=""/>
        <dsp:cNvSpPr/>
      </dsp:nvSpPr>
      <dsp:spPr>
        <a:xfrm>
          <a:off x="2722113" y="1162285"/>
          <a:ext cx="2333240" cy="774856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cap="none" spc="0">
              <a:ln w="1016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Burs Dağılımı</a:t>
          </a:r>
        </a:p>
      </dsp:txBody>
      <dsp:txXfrm>
        <a:off x="2759938" y="1200110"/>
        <a:ext cx="2257590" cy="699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AEA9B-3A9C-4E9B-A87A-F18A860F664D}">
      <dsp:nvSpPr>
        <dsp:cNvPr id="0" name=""/>
        <dsp:cNvSpPr/>
      </dsp:nvSpPr>
      <dsp:spPr>
        <a:xfrm>
          <a:off x="0" y="0"/>
          <a:ext cx="3147969" cy="31479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5B4983-9D18-47BD-B5A6-685F94E1EC56}">
      <dsp:nvSpPr>
        <dsp:cNvPr id="0" name=""/>
        <dsp:cNvSpPr/>
      </dsp:nvSpPr>
      <dsp:spPr>
        <a:xfrm>
          <a:off x="1573984" y="0"/>
          <a:ext cx="6545626" cy="3147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 öğrencilerimizle daha etkin iletişim kurabilmek, onların kişisel gelişimlerine katkı sunabilmek ve çağdaş bireyler olmalarını sağlamak için etkinlikler düzenlenmektedir.</a:t>
          </a:r>
        </a:p>
      </dsp:txBody>
      <dsp:txXfrm>
        <a:off x="1573984" y="0"/>
        <a:ext cx="6545626" cy="1495285"/>
      </dsp:txXfrm>
    </dsp:sp>
    <dsp:sp modelId="{69994C3E-40B0-44B1-AAEF-B4581C262765}">
      <dsp:nvSpPr>
        <dsp:cNvPr id="0" name=""/>
        <dsp:cNvSpPr/>
      </dsp:nvSpPr>
      <dsp:spPr>
        <a:xfrm>
          <a:off x="826341" y="1495285"/>
          <a:ext cx="1495285" cy="14952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18BC8A-91E5-4330-BCA6-A5A615D273A8}">
      <dsp:nvSpPr>
        <dsp:cNvPr id="0" name=""/>
        <dsp:cNvSpPr/>
      </dsp:nvSpPr>
      <dsp:spPr>
        <a:xfrm>
          <a:off x="1573984" y="1495285"/>
          <a:ext cx="6545626" cy="1495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Bursiyerlerimizin</a:t>
          </a:r>
          <a:r>
            <a:rPr lang="tr-TR" sz="2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Dernek’le bağlantılarını pekiştirmek için Dernek bünyesinde faaliyet gösteren komite, komisyon ve kulüp çalışmalarına davet edilmektedirler.</a:t>
          </a:r>
        </a:p>
      </dsp:txBody>
      <dsp:txXfrm>
        <a:off x="1573984" y="1495285"/>
        <a:ext cx="6545626" cy="1495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11B8-50C6-4530-A561-EDC1FE3950EC}">
      <dsp:nvSpPr>
        <dsp:cNvPr id="0" name=""/>
        <dsp:cNvSpPr/>
      </dsp:nvSpPr>
      <dsp:spPr>
        <a:xfrm>
          <a:off x="3080" y="162654"/>
          <a:ext cx="3091011" cy="309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17780" rIns="170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Aralık 2018 tarihinde TEMA Vakfı Genel Müdürü Oben Akyol’un katılımıyla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etkinliğimiz gerçekleştirildi. Yaklaşık 300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bursiyerimiz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söyleşiye katıldı.</a:t>
          </a:r>
        </a:p>
      </dsp:txBody>
      <dsp:txXfrm>
        <a:off x="455748" y="615322"/>
        <a:ext cx="2185675" cy="2185675"/>
      </dsp:txXfrm>
    </dsp:sp>
    <dsp:sp modelId="{AB8554E4-F454-475D-9510-AA7C15C32CCA}">
      <dsp:nvSpPr>
        <dsp:cNvPr id="0" name=""/>
        <dsp:cNvSpPr/>
      </dsp:nvSpPr>
      <dsp:spPr>
        <a:xfrm>
          <a:off x="2475889" y="162654"/>
          <a:ext cx="3091011" cy="309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17780" rIns="170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Aralık 2018 tarihinde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bursiyerlerle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birlikte Yılbaşı kokteyl gerçekleştirildi. Yılbaşı kokteyline 400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bursiyerimiz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katıldı.</a:t>
          </a:r>
        </a:p>
      </dsp:txBody>
      <dsp:txXfrm>
        <a:off x="2928557" y="615322"/>
        <a:ext cx="2185675" cy="2185675"/>
      </dsp:txXfrm>
    </dsp:sp>
    <dsp:sp modelId="{31DCEB3A-662B-4BC0-B38E-AC0144D2A4E5}">
      <dsp:nvSpPr>
        <dsp:cNvPr id="0" name=""/>
        <dsp:cNvSpPr/>
      </dsp:nvSpPr>
      <dsp:spPr>
        <a:xfrm>
          <a:off x="4948698" y="162654"/>
          <a:ext cx="3091011" cy="309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17780" rIns="170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 fonu için destekte bulunan üyelerimiz ve ODTÜ dostlarının bağışladığı yaklaşık 500 hediye ile 31 Aralık yılbaşı gecesi burs fonu yararına hediye çekilişi gerçekleştirildi. Çekilişten 7190 TL gelir elde edildi.</a:t>
          </a:r>
        </a:p>
      </dsp:txBody>
      <dsp:txXfrm>
        <a:off x="5401366" y="615322"/>
        <a:ext cx="2185675" cy="2185675"/>
      </dsp:txXfrm>
    </dsp:sp>
    <dsp:sp modelId="{398D2F8B-C41A-4CF3-BF26-A0B5A7F3D0C1}">
      <dsp:nvSpPr>
        <dsp:cNvPr id="0" name=""/>
        <dsp:cNvSpPr/>
      </dsp:nvSpPr>
      <dsp:spPr>
        <a:xfrm>
          <a:off x="7421507" y="162654"/>
          <a:ext cx="3091011" cy="309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17780" rIns="170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Bursiyerlerimizin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Dernekle olan iletişimlerinizin gelişmesi adına, bu yıl mezun olacak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bursiyerlerimizi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4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bursiyer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ve 4 arkadaşı olmak üzere her </a:t>
          </a:r>
          <a:r>
            <a:rPr lang="tr-TR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haftasonu</a:t>
          </a:r>
          <a:r>
            <a:rPr lang="tr-T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 öğrenciyi kahvaltıya davet ediyoruz.</a:t>
          </a:r>
        </a:p>
      </dsp:txBody>
      <dsp:txXfrm>
        <a:off x="7874175" y="615322"/>
        <a:ext cx="2185675" cy="218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5003-2A1D-4170-9B54-AFE6FC416942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AC1E-D22F-46E2-87C3-B40774F75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49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71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64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57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9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40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3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55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13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8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A58F34-18CC-4E4A-B0A3-B4A1B82159ED}" type="datetimeFigureOut">
              <a:rPr lang="tr-TR" smtClean="0"/>
              <a:t>10.01.2019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679D-BA3E-4669-B444-6BB37805C5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8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43C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29" y="3413920"/>
            <a:ext cx="3216498" cy="321649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00603" y="554637"/>
            <a:ext cx="116830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ODTÜ MEZUNLARI DERNEĞİ</a:t>
            </a:r>
          </a:p>
          <a:p>
            <a:pPr algn="ctr"/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HAZİRAN – ARALIK ÇALIŞMA RAPORU</a:t>
            </a:r>
          </a:p>
          <a:p>
            <a:pPr algn="ctr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algn="ctr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algn="ctr"/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BURS ve YARDIMLAR KOMİTESİ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551206" y="64100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22624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104363" y="1828800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BURSİYERLERLE GERÇEKLEŞTİRİLEN ETKİNLİKLERDEN KARELER</a:t>
            </a:r>
            <a:endParaRPr lang="tr-TR" dirty="0"/>
          </a:p>
          <a:p>
            <a:pPr marL="0" indent="0" algn="ctr">
              <a:buNone/>
            </a:pP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Resim 7" descr="C:\Users\burs.ODTUMD\Desktop\YILBAŞI\yılbaşı bursiyerler\IMG_3167.JPG">
            <a:extLst>
              <a:ext uri="{FF2B5EF4-FFF2-40B4-BE49-F238E27FC236}">
                <a16:creationId xmlns:a16="http://schemas.microsoft.com/office/drawing/2014/main" id="{D2DDEA1F-0F96-4F39-B1DA-E0C8C83527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73" y="3676069"/>
            <a:ext cx="3905658" cy="2343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Resim 13" descr="C:\Users\burs.ODTUMD\AppData\Local\Microsoft\Windows\Temporary Internet Files\Content.Outlook\J39S6C6W\MEZUNİYET YEMEĞİ 2018 FOTOĞRAF.jpg">
            <a:extLst>
              <a:ext uri="{FF2B5EF4-FFF2-40B4-BE49-F238E27FC236}">
                <a16:creationId xmlns:a16="http://schemas.microsoft.com/office/drawing/2014/main" id="{60B8FD3A-A42B-42B6-AACD-6EB821D723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41" y="3676069"/>
            <a:ext cx="2604655" cy="2343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AB7E10B-7665-46B2-80B8-3F6D04F0FFD2}"/>
              </a:ext>
            </a:extLst>
          </p:cNvPr>
          <p:cNvSpPr txBox="1"/>
          <p:nvPr/>
        </p:nvSpPr>
        <p:spPr>
          <a:xfrm>
            <a:off x="2491650" y="3180033"/>
            <a:ext cx="241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dirty="0"/>
              <a:t>24 Aralık 2018 Yılbaşı Kokteyli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947D422-20C2-4A97-8206-78E982474E03}"/>
              </a:ext>
            </a:extLst>
          </p:cNvPr>
          <p:cNvSpPr txBox="1"/>
          <p:nvPr/>
        </p:nvSpPr>
        <p:spPr>
          <a:xfrm>
            <a:off x="8216511" y="3180034"/>
            <a:ext cx="258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dirty="0"/>
              <a:t>Mezun Olan </a:t>
            </a:r>
            <a:r>
              <a:rPr lang="tr-TR" sz="1400" b="1" i="1" dirty="0" err="1"/>
              <a:t>Bursiyerlerle</a:t>
            </a:r>
            <a:r>
              <a:rPr lang="tr-TR" sz="1400" b="1" i="1" dirty="0"/>
              <a:t> Yemek</a:t>
            </a:r>
          </a:p>
        </p:txBody>
      </p:sp>
    </p:spTree>
    <p:extLst>
      <p:ext uri="{BB962C8B-B14F-4D97-AF65-F5344CB8AC3E}">
        <p14:creationId xmlns:p14="http://schemas.microsoft.com/office/powerpoint/2010/main" val="286242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104363" y="1828800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BURSİYERLERLE GERÇEKLEŞTİRİLEN ETKİNLİKLERDEN KARELER</a:t>
            </a:r>
            <a:endParaRPr lang="tr-TR" dirty="0"/>
          </a:p>
          <a:p>
            <a:pPr marL="0" indent="0" algn="ctr">
              <a:buNone/>
            </a:pP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Resim 5" descr="yer, bina, kırmızı, iç mekan içeren bir resim&#10;&#10;Açıklama otomatik olarak oluşturuldu">
            <a:extLst>
              <a:ext uri="{FF2B5EF4-FFF2-40B4-BE49-F238E27FC236}">
                <a16:creationId xmlns:a16="http://schemas.microsoft.com/office/drawing/2014/main" id="{7312EDCB-5642-4E87-9CCF-8B8978EC6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428998"/>
            <a:ext cx="3491345" cy="2618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Resim 8" descr="iç mekan, duvar, yer, oda içeren bir resim&#10;&#10;Açıklama otomatik olarak oluşturuldu">
            <a:extLst>
              <a:ext uri="{FF2B5EF4-FFF2-40B4-BE49-F238E27FC236}">
                <a16:creationId xmlns:a16="http://schemas.microsoft.com/office/drawing/2014/main" id="{AD8E4854-ACAD-47D4-B786-F442DB78C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10" y="3428996"/>
            <a:ext cx="3500003" cy="2618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Resim 11" descr="tavan, iç mekan, kişi, duvar içeren bir resim&#10;&#10;Açıklama otomatik olarak oluşturuldu">
            <a:extLst>
              <a:ext uri="{FF2B5EF4-FFF2-40B4-BE49-F238E27FC236}">
                <a16:creationId xmlns:a16="http://schemas.microsoft.com/office/drawing/2014/main" id="{47C982B8-DD79-4062-9EDF-ECBDAF860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16" y="3428997"/>
            <a:ext cx="3501734" cy="2618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F0E3B12-61C8-4196-8840-D699F5447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10" y="3527424"/>
            <a:ext cx="1330073" cy="38879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2384080-EDE4-4F49-8B63-667156A1D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25" y="3527423"/>
            <a:ext cx="1330073" cy="388795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982DB8FF-3581-49BD-A160-7BEB70827BF2}"/>
              </a:ext>
            </a:extLst>
          </p:cNvPr>
          <p:cNvSpPr txBox="1"/>
          <p:nvPr/>
        </p:nvSpPr>
        <p:spPr>
          <a:xfrm>
            <a:off x="238587" y="3025963"/>
            <a:ext cx="389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/>
              <a:t>31 Aralık 2018 Burs Fonu Yararına Hediye Çekilişi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0045268-B3C5-468D-B3AA-D9F81EBECBF1}"/>
              </a:ext>
            </a:extLst>
          </p:cNvPr>
          <p:cNvSpPr txBox="1"/>
          <p:nvPr/>
        </p:nvSpPr>
        <p:spPr>
          <a:xfrm>
            <a:off x="4757718" y="3031389"/>
            <a:ext cx="2668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dirty="0"/>
              <a:t>9 Aralık 2018 Tema Vakfı Etkinliği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C88194F-7C5E-419E-B63F-69A5966752E6}"/>
              </a:ext>
            </a:extLst>
          </p:cNvPr>
          <p:cNvSpPr txBox="1"/>
          <p:nvPr/>
        </p:nvSpPr>
        <p:spPr>
          <a:xfrm>
            <a:off x="8783468" y="3027738"/>
            <a:ext cx="2668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i="1" dirty="0"/>
              <a:t>9 Aralık 2018 Tema Vakfı Etkinliği</a:t>
            </a:r>
          </a:p>
        </p:txBody>
      </p:sp>
    </p:spTree>
    <p:extLst>
      <p:ext uri="{BB962C8B-B14F-4D97-AF65-F5344CB8AC3E}">
        <p14:creationId xmlns:p14="http://schemas.microsoft.com/office/powerpoint/2010/main" val="44365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104363" y="1760061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 FONU GELİRLERİ</a:t>
            </a:r>
            <a:endParaRPr lang="tr-TR" dirty="0"/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BFB9665-A2D4-4426-AB04-BEE588EBCDAD}"/>
              </a:ext>
            </a:extLst>
          </p:cNvPr>
          <p:cNvSpPr txBox="1"/>
          <p:nvPr/>
        </p:nvSpPr>
        <p:spPr>
          <a:xfrm>
            <a:off x="1000931" y="2416563"/>
            <a:ext cx="10203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Üyelerimiz, ODTÜ Dostları ve burs fonu yararına gerçekleştirdiğimiz etkinlikler sonucunda yıllık burs fonu gelirimiz </a:t>
            </a:r>
            <a:r>
              <a: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yaklaşık 900.000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TL’dir.</a:t>
            </a: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Yurtdışı temsilciliklerimiz ve yurtdışında bulunan mezunlarımız ile kurulan iletişim sonucunda İngiltere, Houston, Almanya, Dubai, başta olmak üzere yurtdışındaki mezunlarımızın çabaları ile Burs Fonu’na adına bağışlar sağlanmıştır.</a:t>
            </a: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 Fonu yararına düzenlenen konser, yılbaşı etkinlikleri, bilet satışları, kitap satışları, pano afiş ilanlarından edilen gelirler Burs Fonu’na aktarılmıştır.</a:t>
            </a:r>
          </a:p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 Fonu yararına oluşturulan Maraton Çalışma Grubunun tüm geliri burs fonuna aktarılmıştır.</a:t>
            </a: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 kartı talimatları ile aylık düzenli gelir ortalama 55.000 TL civarındadır.</a:t>
            </a:r>
          </a:p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17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0" y="2024063"/>
            <a:ext cx="12192000" cy="4595678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37D3E40-348E-4A7B-8BEA-8201146B7AF2}"/>
              </a:ext>
            </a:extLst>
          </p:cNvPr>
          <p:cNvSpPr txBox="1"/>
          <p:nvPr/>
        </p:nvSpPr>
        <p:spPr>
          <a:xfrm>
            <a:off x="2364017" y="2024063"/>
            <a:ext cx="7463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 VE YARDIMLAR KOMİTESİ FAALİYET RAPORU</a:t>
            </a:r>
            <a:endParaRPr lang="tr-TR" sz="2800" dirty="0"/>
          </a:p>
          <a:p>
            <a:endParaRPr lang="tr-TR" sz="2800" dirty="0"/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041BB994-7BE5-404B-A262-F1B6142CFC26}"/>
              </a:ext>
            </a:extLst>
          </p:cNvPr>
          <p:cNvGraphicFramePr/>
          <p:nvPr/>
        </p:nvGraphicFramePr>
        <p:xfrm>
          <a:off x="654342" y="2592198"/>
          <a:ext cx="10771386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03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B0E5FEC5-8501-4439-81F6-E24EB4003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95750"/>
              </p:ext>
            </p:extLst>
          </p:nvPr>
        </p:nvGraphicFramePr>
        <p:xfrm>
          <a:off x="2983684" y="2670006"/>
          <a:ext cx="6224631" cy="15179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54792">
                  <a:extLst>
                    <a:ext uri="{9D8B030D-6E8A-4147-A177-3AD203B41FA5}">
                      <a16:colId xmlns:a16="http://schemas.microsoft.com/office/drawing/2014/main" val="13567282"/>
                    </a:ext>
                  </a:extLst>
                </a:gridCol>
                <a:gridCol w="1869839">
                  <a:extLst>
                    <a:ext uri="{9D8B030D-6E8A-4147-A177-3AD203B41FA5}">
                      <a16:colId xmlns:a16="http://schemas.microsoft.com/office/drawing/2014/main" val="2836628404"/>
                    </a:ext>
                  </a:extLst>
                </a:gridCol>
              </a:tblGrid>
              <a:tr h="379497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Bursiyer</a:t>
                      </a:r>
                      <a:r>
                        <a:rPr lang="tr-T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Durumu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31112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Başvuran Öğrenci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81400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Mülakata Davet Edilen Öğrenci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42920"/>
                  </a:ext>
                </a:extLst>
              </a:tr>
              <a:tr h="379497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Mülakata Gelen Öğrenci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70927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0B62280D-8261-46C9-9A8D-366EE45AF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20167"/>
              </p:ext>
            </p:extLst>
          </p:nvPr>
        </p:nvGraphicFramePr>
        <p:xfrm>
          <a:off x="2983684" y="4377266"/>
          <a:ext cx="6224631" cy="12098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2205">
                  <a:extLst>
                    <a:ext uri="{9D8B030D-6E8A-4147-A177-3AD203B41FA5}">
                      <a16:colId xmlns:a16="http://schemas.microsoft.com/office/drawing/2014/main" val="1440878159"/>
                    </a:ext>
                  </a:extLst>
                </a:gridCol>
                <a:gridCol w="1872426">
                  <a:extLst>
                    <a:ext uri="{9D8B030D-6E8A-4147-A177-3AD203B41FA5}">
                      <a16:colId xmlns:a16="http://schemas.microsoft.com/office/drawing/2014/main" val="2303420517"/>
                    </a:ext>
                  </a:extLst>
                </a:gridCol>
              </a:tblGrid>
              <a:tr h="405117">
                <a:tc>
                  <a:txBody>
                    <a:bodyPr/>
                    <a:lstStyle/>
                    <a:p>
                      <a:pPr algn="l"/>
                      <a:r>
                        <a:rPr lang="tr-TR" b="0" dirty="0"/>
                        <a:t>Yeni </a:t>
                      </a:r>
                      <a:r>
                        <a:rPr lang="tr-TR" b="0" dirty="0" err="1"/>
                        <a:t>Bursiyer</a:t>
                      </a:r>
                      <a:r>
                        <a:rPr lang="tr-TR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5456"/>
                  </a:ext>
                </a:extLst>
              </a:tr>
              <a:tr h="399568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Mevcut </a:t>
                      </a:r>
                      <a:r>
                        <a:rPr lang="tr-TR" dirty="0" err="1"/>
                        <a:t>Bursiyer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6446"/>
                  </a:ext>
                </a:extLst>
              </a:tr>
              <a:tr h="405117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Toplam </a:t>
                      </a:r>
                      <a:r>
                        <a:rPr lang="tr-TR" dirty="0" err="1"/>
                        <a:t>Bursiyer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539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8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97436" y="1691322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2018 – 2019 BURSİYER TABLOLARI</a:t>
            </a:r>
            <a:endParaRPr lang="tr-TR" dirty="0"/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0711C9B9-0042-4FD1-90D7-20CD819A2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363376"/>
              </p:ext>
            </p:extLst>
          </p:nvPr>
        </p:nvGraphicFramePr>
        <p:xfrm>
          <a:off x="2214193" y="2865146"/>
          <a:ext cx="7777468" cy="309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63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0" y="2024062"/>
            <a:ext cx="12192000" cy="4754243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2018 – 2019 BURSİYER TABLOLARI</a:t>
            </a:r>
            <a:endParaRPr lang="tr-TR" dirty="0"/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FEFF4E89-74A6-4803-97CB-CC74B0FA9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491201"/>
              </p:ext>
            </p:extLst>
          </p:nvPr>
        </p:nvGraphicFramePr>
        <p:xfrm>
          <a:off x="301724" y="3429000"/>
          <a:ext cx="576072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34D9342C-4049-4DC1-9276-5221F3B73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764246"/>
              </p:ext>
            </p:extLst>
          </p:nvPr>
        </p:nvGraphicFramePr>
        <p:xfrm>
          <a:off x="6129556" y="3428999"/>
          <a:ext cx="576072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436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97436" y="1760061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 FONU YARARINA YAPILAN ETKİNLİKLER</a:t>
            </a:r>
            <a:endParaRPr lang="tr-TR" dirty="0"/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05B4C02-26B2-46F7-80C4-80A619F85C18}"/>
              </a:ext>
            </a:extLst>
          </p:cNvPr>
          <p:cNvSpPr txBox="1"/>
          <p:nvPr/>
        </p:nvSpPr>
        <p:spPr>
          <a:xfrm>
            <a:off x="1463040" y="2391960"/>
            <a:ext cx="973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10 Kasım 2018’de Vişnelik Salonunda burs fonu yararına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Çaresaz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Konseri gerçekleştirildi ve tüm geliri burs fonuna aktarıldı.</a:t>
            </a:r>
          </a:p>
        </p:txBody>
      </p:sp>
      <p:pic>
        <p:nvPicPr>
          <p:cNvPr id="6" name="Resim 5" descr="kişi, sahne, iç mekan, duvar içeren bir resim&#10;&#10;Açıklama otomatik olarak oluşturuldu">
            <a:extLst>
              <a:ext uri="{FF2B5EF4-FFF2-40B4-BE49-F238E27FC236}">
                <a16:creationId xmlns:a16="http://schemas.microsoft.com/office/drawing/2014/main" id="{B53C5421-BC23-4DF6-B23F-9F33C1F2F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819710"/>
            <a:ext cx="2192900" cy="1644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Resim 8" descr="tavan, kişi, iç mekan, insanlar içeren bir resim&#10;&#10;Açıklama otomatik olarak oluşturuldu">
            <a:extLst>
              <a:ext uri="{FF2B5EF4-FFF2-40B4-BE49-F238E27FC236}">
                <a16:creationId xmlns:a16="http://schemas.microsoft.com/office/drawing/2014/main" id="{23139ACE-FC35-40E0-A888-08C131E36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00" y="3819710"/>
            <a:ext cx="2192900" cy="1644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Resim 10" descr="iç mekan, duvar, kişi, bina içeren bir resim&#10;&#10;Açıklama otomatik olarak oluşturuldu">
            <a:extLst>
              <a:ext uri="{FF2B5EF4-FFF2-40B4-BE49-F238E27FC236}">
                <a16:creationId xmlns:a16="http://schemas.microsoft.com/office/drawing/2014/main" id="{3EAE69DF-1945-4160-BA7A-BB3B67348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62" y="3819709"/>
            <a:ext cx="2192900" cy="1644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Resim 12" descr="tavan, bina, insanlar içeren bir resim&#10;&#10;Açıklama otomatik olarak oluşturuldu">
            <a:extLst>
              <a:ext uri="{FF2B5EF4-FFF2-40B4-BE49-F238E27FC236}">
                <a16:creationId xmlns:a16="http://schemas.microsoft.com/office/drawing/2014/main" id="{145BE6E3-F0F0-4FC4-8CED-E71187B58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22" y="3812792"/>
            <a:ext cx="2211343" cy="1658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291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97436" y="1760061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 FONU YARARINA YAPILAN ETKİNLİKLER</a:t>
            </a:r>
            <a:endParaRPr lang="tr-TR" dirty="0"/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05B4C02-26B2-46F7-80C4-80A619F85C18}"/>
              </a:ext>
            </a:extLst>
          </p:cNvPr>
          <p:cNvSpPr txBox="1"/>
          <p:nvPr/>
        </p:nvSpPr>
        <p:spPr>
          <a:xfrm>
            <a:off x="1463040" y="2391960"/>
            <a:ext cx="973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21 Kasım 2018’de Vişnelik Salonunda burs fonu yararına  Onlar A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Capella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Konseri gerçekleştirildi ve tüm geliri burs fonuna aktarıldı.</a:t>
            </a:r>
          </a:p>
        </p:txBody>
      </p:sp>
      <p:pic>
        <p:nvPicPr>
          <p:cNvPr id="8" name="Resim 7" descr="tavan, kişi, zemin, iç mekan içeren bir resim&#10;&#10;Açıklama otomatik olarak oluşturuldu">
            <a:extLst>
              <a:ext uri="{FF2B5EF4-FFF2-40B4-BE49-F238E27FC236}">
                <a16:creationId xmlns:a16="http://schemas.microsoft.com/office/drawing/2014/main" id="{29C67B49-E3D2-4C76-9AD1-19EA575E0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3819710"/>
            <a:ext cx="3129973" cy="2086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Resim 11" descr="iç mekan, kişi, duvar, insanlar içeren bir resim&#10;&#10;Açıklama otomatik olarak oluşturuldu">
            <a:extLst>
              <a:ext uri="{FF2B5EF4-FFF2-40B4-BE49-F238E27FC236}">
                <a16:creationId xmlns:a16="http://schemas.microsoft.com/office/drawing/2014/main" id="{CE301DEC-E313-4A83-9D73-4244F89B2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13" y="3819710"/>
            <a:ext cx="3129973" cy="2086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Resim 14" descr="kişi, iç mekan, dik içeren bir resim&#10;&#10;Açıklama otomatik olarak oluşturuldu">
            <a:extLst>
              <a:ext uri="{FF2B5EF4-FFF2-40B4-BE49-F238E27FC236}">
                <a16:creationId xmlns:a16="http://schemas.microsoft.com/office/drawing/2014/main" id="{3BA8A289-9614-4C4D-9E02-4655CF165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99" y="3819709"/>
            <a:ext cx="3129974" cy="2086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176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104363" y="1760061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BURSİYERLERLE GERÇEKLEŞTİRİLEN ETKİNLİKLER</a:t>
            </a:r>
            <a:endParaRPr lang="tr-TR" dirty="0"/>
          </a:p>
          <a:p>
            <a:pPr marL="0" indent="0" algn="ctr">
              <a:buNone/>
            </a:pPr>
            <a:endParaRPr lang="tr-T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B0750C00-9E83-4F64-A7BC-40682C259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834717"/>
              </p:ext>
            </p:extLst>
          </p:nvPr>
        </p:nvGraphicFramePr>
        <p:xfrm>
          <a:off x="2036194" y="2816604"/>
          <a:ext cx="8119611" cy="314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46837A6E-3332-427B-B152-75C05F622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589440"/>
              </p:ext>
            </p:extLst>
          </p:nvPr>
        </p:nvGraphicFramePr>
        <p:xfrm>
          <a:off x="3439486" y="719667"/>
          <a:ext cx="6720514" cy="72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643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bg1"/>
              </a:gs>
              <a:gs pos="41000">
                <a:srgbClr val="FF0000"/>
              </a:gs>
              <a:gs pos="74000">
                <a:srgbClr val="C00000"/>
              </a:gs>
              <a:gs pos="94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effectLst/>
          <a:scene3d>
            <a:camera prst="orthographicFront"/>
            <a:lightRig rig="flood" dir="t"/>
          </a:scene3d>
          <a:sp3d prstMaterial="translucentPowder">
            <a:bevelT w="114300" prst="artDeco"/>
            <a:bevelB/>
          </a:sp3d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ODTÜ MEZUNLARI DERNEĞİ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"/>
            <a:ext cx="1463040" cy="146304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194872" y="1828800"/>
            <a:ext cx="11997128" cy="5006324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BURSİYERLERLE GERÇEKLEŞTİRİLEN ETKİNLİKLER</a:t>
            </a:r>
            <a:endParaRPr lang="tr-TR" dirty="0"/>
          </a:p>
          <a:p>
            <a:pPr marL="0" indent="0" algn="ctr">
              <a:buNone/>
            </a:pP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015CB8CC-EA5A-4868-B9BC-57008A54F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854802"/>
              </p:ext>
            </p:extLst>
          </p:nvPr>
        </p:nvGraphicFramePr>
        <p:xfrm>
          <a:off x="935636" y="2715936"/>
          <a:ext cx="105156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277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l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Words>507</Words>
  <Application>Microsoft Office PowerPoint</Application>
  <PresentationFormat>Geniş ekran</PresentationFormat>
  <Paragraphs>75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Modern No. 20</vt:lpstr>
      <vt:lpstr>Segoe UI Black</vt:lpstr>
      <vt:lpstr>Wingdings 2</vt:lpstr>
      <vt:lpstr>HDOfficeLightV0</vt:lpstr>
      <vt:lpstr>PowerPoint Sunusu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  <vt:lpstr>  ODTÜ MEZUNLARI DERNEĞİ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Dersim Coşkun</cp:lastModifiedBy>
  <cp:revision>70</cp:revision>
  <dcterms:created xsi:type="dcterms:W3CDTF">2018-10-22T08:21:22Z</dcterms:created>
  <dcterms:modified xsi:type="dcterms:W3CDTF">2019-01-10T13:15:39Z</dcterms:modified>
</cp:coreProperties>
</file>